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notesMasterIdLst>
    <p:notesMasterId r:id="rId71"/>
  </p:notesMasterIdLst>
  <p:handoutMasterIdLst>
    <p:handoutMasterId r:id="rId72"/>
  </p:handoutMasterIdLst>
  <p:sldIdLst>
    <p:sldId id="256" r:id="rId2"/>
    <p:sldId id="322" r:id="rId3"/>
    <p:sldId id="257" r:id="rId4"/>
    <p:sldId id="258" r:id="rId5"/>
    <p:sldId id="259" r:id="rId6"/>
    <p:sldId id="260" r:id="rId7"/>
    <p:sldId id="261" r:id="rId8"/>
    <p:sldId id="262" r:id="rId9"/>
    <p:sldId id="263" r:id="rId10"/>
    <p:sldId id="283" r:id="rId11"/>
    <p:sldId id="282" r:id="rId12"/>
    <p:sldId id="265" r:id="rId13"/>
    <p:sldId id="272" r:id="rId14"/>
    <p:sldId id="273" r:id="rId15"/>
    <p:sldId id="274" r:id="rId16"/>
    <p:sldId id="275" r:id="rId17"/>
    <p:sldId id="323" r:id="rId18"/>
    <p:sldId id="300" r:id="rId19"/>
    <p:sldId id="301" r:id="rId20"/>
    <p:sldId id="302" r:id="rId21"/>
    <p:sldId id="303" r:id="rId22"/>
    <p:sldId id="304" r:id="rId23"/>
    <p:sldId id="305" r:id="rId24"/>
    <p:sldId id="306" r:id="rId25"/>
    <p:sldId id="307" r:id="rId26"/>
    <p:sldId id="313" r:id="rId27"/>
    <p:sldId id="314" r:id="rId28"/>
    <p:sldId id="315"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268" r:id="rId46"/>
    <p:sldId id="276" r:id="rId47"/>
    <p:sldId id="277" r:id="rId48"/>
    <p:sldId id="278" r:id="rId49"/>
    <p:sldId id="279" r:id="rId50"/>
    <p:sldId id="280" r:id="rId51"/>
    <p:sldId id="281" r:id="rId52"/>
    <p:sldId id="308" r:id="rId53"/>
    <p:sldId id="309" r:id="rId54"/>
    <p:sldId id="310" r:id="rId55"/>
    <p:sldId id="311" r:id="rId56"/>
    <p:sldId id="312" r:id="rId57"/>
    <p:sldId id="316" r:id="rId58"/>
    <p:sldId id="317" r:id="rId59"/>
    <p:sldId id="318" r:id="rId60"/>
    <p:sldId id="319" r:id="rId61"/>
    <p:sldId id="320" r:id="rId62"/>
    <p:sldId id="321" r:id="rId63"/>
    <p:sldId id="269" r:id="rId64"/>
    <p:sldId id="270" r:id="rId65"/>
    <p:sldId id="325" r:id="rId66"/>
    <p:sldId id="271" r:id="rId67"/>
    <p:sldId id="326" r:id="rId68"/>
    <p:sldId id="327" r:id="rId69"/>
    <p:sldId id="324" r:id="rId70"/>
  </p:sldIdLst>
  <p:sldSz cx="12192000" cy="6858000"/>
  <p:notesSz cx="68580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yan McLaughlin" initials="RM" lastIdx="1" clrIdx="0">
    <p:extLst>
      <p:ext uri="{19B8F6BF-5375-455C-9EA6-DF929625EA0E}">
        <p15:presenceInfo xmlns:p15="http://schemas.microsoft.com/office/powerpoint/2012/main" userId="87524c9975ddd7a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1" autoAdjust="0"/>
    <p:restoredTop sz="94660"/>
  </p:normalViewPr>
  <p:slideViewPr>
    <p:cSldViewPr snapToGrid="0">
      <p:cViewPr varScale="1">
        <p:scale>
          <a:sx n="101" d="100"/>
          <a:sy n="101" d="100"/>
        </p:scale>
        <p:origin x="120" y="51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D:\Donald\OneDrive\RIT\Q9\Projects\remote_outlet_module\circuit_anaysi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Current</a:t>
            </a:r>
            <a:r>
              <a:rPr lang="en-US" baseline="0"/>
              <a:t> Sense Voltage Output</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4008177194019442E-2"/>
          <c:y val="0.13452221778464638"/>
          <c:w val="0.93480769662117358"/>
          <c:h val="0.80731500404792478"/>
        </c:manualLayout>
      </c:layout>
      <c:scatterChart>
        <c:scatterStyle val="lineMarker"/>
        <c:varyColors val="0"/>
        <c:ser>
          <c:idx val="0"/>
          <c:order val="0"/>
          <c:spPr>
            <a:ln w="19050"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1"/>
            <c:trendlineLbl>
              <c:layout>
                <c:manualLayout>
                  <c:x val="-3.5114610673665794E-2"/>
                  <c:y val="-5.0462962962962961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'Current Sense'!$A$19:$A$27</c:f>
              <c:numCache>
                <c:formatCode>General</c:formatCode>
                <c:ptCount val="9"/>
                <c:pt idx="0">
                  <c:v>10</c:v>
                </c:pt>
                <c:pt idx="1">
                  <c:v>5</c:v>
                </c:pt>
                <c:pt idx="2">
                  <c:v>2</c:v>
                </c:pt>
                <c:pt idx="3">
                  <c:v>1</c:v>
                </c:pt>
                <c:pt idx="4">
                  <c:v>0</c:v>
                </c:pt>
                <c:pt idx="5">
                  <c:v>-1</c:v>
                </c:pt>
                <c:pt idx="6">
                  <c:v>-2</c:v>
                </c:pt>
                <c:pt idx="7">
                  <c:v>-5</c:v>
                </c:pt>
                <c:pt idx="8">
                  <c:v>-10</c:v>
                </c:pt>
              </c:numCache>
            </c:numRef>
          </c:xVal>
          <c:yVal>
            <c:numRef>
              <c:f>'Current Sense'!$B$19:$B$27</c:f>
              <c:numCache>
                <c:formatCode>General</c:formatCode>
                <c:ptCount val="9"/>
                <c:pt idx="0">
                  <c:v>2.3370000000000002</c:v>
                </c:pt>
                <c:pt idx="1">
                  <c:v>2.0049999999999999</c:v>
                </c:pt>
                <c:pt idx="2">
                  <c:v>1.8089999999999999</c:v>
                </c:pt>
                <c:pt idx="3">
                  <c:v>1.742</c:v>
                </c:pt>
                <c:pt idx="4">
                  <c:v>1.68</c:v>
                </c:pt>
                <c:pt idx="5">
                  <c:v>1.6140000000000001</c:v>
                </c:pt>
                <c:pt idx="6">
                  <c:v>1.548</c:v>
                </c:pt>
                <c:pt idx="7">
                  <c:v>1.351</c:v>
                </c:pt>
                <c:pt idx="8">
                  <c:v>1.02</c:v>
                </c:pt>
              </c:numCache>
            </c:numRef>
          </c:yVal>
          <c:smooth val="0"/>
        </c:ser>
        <c:dLbls>
          <c:showLegendKey val="0"/>
          <c:showVal val="0"/>
          <c:showCatName val="0"/>
          <c:showSerName val="0"/>
          <c:showPercent val="0"/>
          <c:showBubbleSize val="0"/>
        </c:dLbls>
        <c:axId val="-764884304"/>
        <c:axId val="-764883760"/>
      </c:scatterChart>
      <c:valAx>
        <c:axId val="-7648843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883760"/>
        <c:crosses val="autoZero"/>
        <c:crossBetween val="midCat"/>
      </c:valAx>
      <c:valAx>
        <c:axId val="-764883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88430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6434"/>
          </a:xfrm>
          <a:prstGeom prst="rect">
            <a:avLst/>
          </a:prstGeom>
        </p:spPr>
        <p:txBody>
          <a:bodyPr vert="horz" lIns="91440" tIns="45720" rIns="91440" bIns="45720" rtlCol="0"/>
          <a:lstStyle>
            <a:lvl1pPr algn="r">
              <a:defRPr sz="1200"/>
            </a:lvl1pPr>
          </a:lstStyle>
          <a:p>
            <a:fld id="{27691CB1-4B04-4466-ABBA-D96037FBD927}" type="datetimeFigureOut">
              <a:rPr lang="en-US" smtClean="0"/>
              <a:t>9/14/2015</a:t>
            </a:fld>
            <a:endParaRPr lang="en-US"/>
          </a:p>
        </p:txBody>
      </p:sp>
      <p:sp>
        <p:nvSpPr>
          <p:cNvPr id="4" name="Footer Placeholder 3"/>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D55F4641-6F79-4F17-8A73-170E76EB2879}" type="slidenum">
              <a:rPr lang="en-US" smtClean="0"/>
              <a:t>‹#›</a:t>
            </a:fld>
            <a:endParaRPr lang="en-US"/>
          </a:p>
        </p:txBody>
      </p:sp>
    </p:spTree>
    <p:extLst>
      <p:ext uri="{BB962C8B-B14F-4D97-AF65-F5344CB8AC3E}">
        <p14:creationId xmlns:p14="http://schemas.microsoft.com/office/powerpoint/2010/main" val="14307377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6434"/>
          </a:xfrm>
          <a:prstGeom prst="rect">
            <a:avLst/>
          </a:prstGeom>
        </p:spPr>
        <p:txBody>
          <a:bodyPr vert="horz" lIns="91440" tIns="45720" rIns="91440" bIns="45720" rtlCol="0"/>
          <a:lstStyle>
            <a:lvl1pPr algn="r">
              <a:defRPr sz="1200"/>
            </a:lvl1pPr>
          </a:lstStyle>
          <a:p>
            <a:fld id="{0CE61FF5-C4C3-4AB4-80CD-6E10B0F17AB9}" type="datetimeFigureOut">
              <a:rPr lang="en-US" smtClean="0"/>
              <a:t>9/14/2015</a:t>
            </a:fld>
            <a:endParaRPr lang="en-US"/>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73892"/>
            <a:ext cx="5486400" cy="366045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970929BE-A396-4204-A902-D8AA0CA517A8}" type="slidenum">
              <a:rPr lang="en-US" smtClean="0"/>
              <a:t>‹#›</a:t>
            </a:fld>
            <a:endParaRPr lang="en-US"/>
          </a:p>
        </p:txBody>
      </p:sp>
    </p:spTree>
    <p:extLst>
      <p:ext uri="{BB962C8B-B14F-4D97-AF65-F5344CB8AC3E}">
        <p14:creationId xmlns:p14="http://schemas.microsoft.com/office/powerpoint/2010/main" val="3139435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Jacob</a:t>
            </a:r>
            <a:endParaRPr lang="en-US" dirty="0"/>
          </a:p>
        </p:txBody>
      </p:sp>
      <p:sp>
        <p:nvSpPr>
          <p:cNvPr id="4" name="Slide Number Placeholder 3"/>
          <p:cNvSpPr>
            <a:spLocks noGrp="1"/>
          </p:cNvSpPr>
          <p:nvPr>
            <p:ph type="sldNum" sz="quarter" idx="10"/>
          </p:nvPr>
        </p:nvSpPr>
        <p:spPr/>
        <p:txBody>
          <a:bodyPr/>
          <a:lstStyle/>
          <a:p>
            <a:fld id="{970929BE-A396-4204-A902-D8AA0CA517A8}" type="slidenum">
              <a:rPr lang="en-US" smtClean="0"/>
              <a:t>1</a:t>
            </a:fld>
            <a:endParaRPr lang="en-US"/>
          </a:p>
        </p:txBody>
      </p:sp>
    </p:spTree>
    <p:extLst>
      <p:ext uri="{BB962C8B-B14F-4D97-AF65-F5344CB8AC3E}">
        <p14:creationId xmlns:p14="http://schemas.microsoft.com/office/powerpoint/2010/main" val="1684424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Donald</a:t>
            </a:r>
            <a:endParaRPr lang="en-US" dirty="0"/>
          </a:p>
        </p:txBody>
      </p:sp>
      <p:sp>
        <p:nvSpPr>
          <p:cNvPr id="4" name="Slide Number Placeholder 3"/>
          <p:cNvSpPr>
            <a:spLocks noGrp="1"/>
          </p:cNvSpPr>
          <p:nvPr>
            <p:ph type="sldNum" sz="quarter" idx="10"/>
          </p:nvPr>
        </p:nvSpPr>
        <p:spPr/>
        <p:txBody>
          <a:bodyPr/>
          <a:lstStyle/>
          <a:p>
            <a:fld id="{970929BE-A396-4204-A902-D8AA0CA517A8}" type="slidenum">
              <a:rPr lang="en-US" smtClean="0"/>
              <a:t>10</a:t>
            </a:fld>
            <a:endParaRPr lang="en-US"/>
          </a:p>
        </p:txBody>
      </p:sp>
    </p:spTree>
    <p:extLst>
      <p:ext uri="{BB962C8B-B14F-4D97-AF65-F5344CB8AC3E}">
        <p14:creationId xmlns:p14="http://schemas.microsoft.com/office/powerpoint/2010/main" val="1069863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donald</a:t>
            </a:r>
            <a:endParaRPr lang="en-US" dirty="0"/>
          </a:p>
        </p:txBody>
      </p:sp>
      <p:sp>
        <p:nvSpPr>
          <p:cNvPr id="4" name="Slide Number Placeholder 3"/>
          <p:cNvSpPr>
            <a:spLocks noGrp="1"/>
          </p:cNvSpPr>
          <p:nvPr>
            <p:ph type="sldNum" sz="quarter" idx="10"/>
          </p:nvPr>
        </p:nvSpPr>
        <p:spPr/>
        <p:txBody>
          <a:bodyPr/>
          <a:lstStyle/>
          <a:p>
            <a:fld id="{970929BE-A396-4204-A902-D8AA0CA517A8}" type="slidenum">
              <a:rPr lang="en-US" smtClean="0"/>
              <a:t>11</a:t>
            </a:fld>
            <a:endParaRPr lang="en-US"/>
          </a:p>
        </p:txBody>
      </p:sp>
    </p:spTree>
    <p:extLst>
      <p:ext uri="{BB962C8B-B14F-4D97-AF65-F5344CB8AC3E}">
        <p14:creationId xmlns:p14="http://schemas.microsoft.com/office/powerpoint/2010/main" val="3085584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ryan</a:t>
            </a:r>
            <a:endParaRPr lang="en-US" dirty="0"/>
          </a:p>
        </p:txBody>
      </p:sp>
      <p:sp>
        <p:nvSpPr>
          <p:cNvPr id="4" name="Slide Number Placeholder 3"/>
          <p:cNvSpPr>
            <a:spLocks noGrp="1"/>
          </p:cNvSpPr>
          <p:nvPr>
            <p:ph type="sldNum" sz="quarter" idx="10"/>
          </p:nvPr>
        </p:nvSpPr>
        <p:spPr/>
        <p:txBody>
          <a:bodyPr/>
          <a:lstStyle/>
          <a:p>
            <a:fld id="{970929BE-A396-4204-A902-D8AA0CA517A8}" type="slidenum">
              <a:rPr lang="en-US" smtClean="0"/>
              <a:t>12</a:t>
            </a:fld>
            <a:endParaRPr lang="en-US"/>
          </a:p>
        </p:txBody>
      </p:sp>
    </p:spTree>
    <p:extLst>
      <p:ext uri="{BB962C8B-B14F-4D97-AF65-F5344CB8AC3E}">
        <p14:creationId xmlns:p14="http://schemas.microsoft.com/office/powerpoint/2010/main" val="1372313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13</a:t>
            </a:fld>
            <a:endParaRPr lang="en-US"/>
          </a:p>
        </p:txBody>
      </p:sp>
    </p:spTree>
    <p:extLst>
      <p:ext uri="{BB962C8B-B14F-4D97-AF65-F5344CB8AC3E}">
        <p14:creationId xmlns:p14="http://schemas.microsoft.com/office/powerpoint/2010/main" val="2452338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14</a:t>
            </a:fld>
            <a:endParaRPr lang="en-US"/>
          </a:p>
        </p:txBody>
      </p:sp>
    </p:spTree>
    <p:extLst>
      <p:ext uri="{BB962C8B-B14F-4D97-AF65-F5344CB8AC3E}">
        <p14:creationId xmlns:p14="http://schemas.microsoft.com/office/powerpoint/2010/main" val="2491983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15</a:t>
            </a:fld>
            <a:endParaRPr lang="en-US"/>
          </a:p>
        </p:txBody>
      </p:sp>
    </p:spTree>
    <p:extLst>
      <p:ext uri="{BB962C8B-B14F-4D97-AF65-F5344CB8AC3E}">
        <p14:creationId xmlns:p14="http://schemas.microsoft.com/office/powerpoint/2010/main" val="2319073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16</a:t>
            </a:fld>
            <a:endParaRPr lang="en-US"/>
          </a:p>
        </p:txBody>
      </p:sp>
    </p:spTree>
    <p:extLst>
      <p:ext uri="{BB962C8B-B14F-4D97-AF65-F5344CB8AC3E}">
        <p14:creationId xmlns:p14="http://schemas.microsoft.com/office/powerpoint/2010/main" val="2830256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andrew</a:t>
            </a:r>
            <a:endParaRPr lang="en-US" dirty="0"/>
          </a:p>
        </p:txBody>
      </p:sp>
      <p:sp>
        <p:nvSpPr>
          <p:cNvPr id="4" name="Slide Number Placeholder 3"/>
          <p:cNvSpPr>
            <a:spLocks noGrp="1"/>
          </p:cNvSpPr>
          <p:nvPr>
            <p:ph type="sldNum" sz="quarter" idx="10"/>
          </p:nvPr>
        </p:nvSpPr>
        <p:spPr/>
        <p:txBody>
          <a:bodyPr/>
          <a:lstStyle/>
          <a:p>
            <a:fld id="{970929BE-A396-4204-A902-D8AA0CA517A8}" type="slidenum">
              <a:rPr lang="en-US" smtClean="0"/>
              <a:t>17</a:t>
            </a:fld>
            <a:endParaRPr lang="en-US"/>
          </a:p>
        </p:txBody>
      </p:sp>
    </p:spTree>
    <p:extLst>
      <p:ext uri="{BB962C8B-B14F-4D97-AF65-F5344CB8AC3E}">
        <p14:creationId xmlns:p14="http://schemas.microsoft.com/office/powerpoint/2010/main" val="3834463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andrew</a:t>
            </a:r>
            <a:endParaRPr lang="en-US" dirty="0"/>
          </a:p>
        </p:txBody>
      </p:sp>
      <p:sp>
        <p:nvSpPr>
          <p:cNvPr id="4" name="Slide Number Placeholder 3"/>
          <p:cNvSpPr>
            <a:spLocks noGrp="1"/>
          </p:cNvSpPr>
          <p:nvPr>
            <p:ph type="sldNum" sz="quarter" idx="10"/>
          </p:nvPr>
        </p:nvSpPr>
        <p:spPr/>
        <p:txBody>
          <a:bodyPr/>
          <a:lstStyle/>
          <a:p>
            <a:fld id="{970929BE-A396-4204-A902-D8AA0CA517A8}" type="slidenum">
              <a:rPr lang="en-US" smtClean="0"/>
              <a:t>18</a:t>
            </a:fld>
            <a:endParaRPr lang="en-US"/>
          </a:p>
        </p:txBody>
      </p:sp>
    </p:spTree>
    <p:extLst>
      <p:ext uri="{BB962C8B-B14F-4D97-AF65-F5344CB8AC3E}">
        <p14:creationId xmlns:p14="http://schemas.microsoft.com/office/powerpoint/2010/main" val="1989510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19</a:t>
            </a:fld>
            <a:endParaRPr lang="en-US"/>
          </a:p>
        </p:txBody>
      </p:sp>
    </p:spTree>
    <p:extLst>
      <p:ext uri="{BB962C8B-B14F-4D97-AF65-F5344CB8AC3E}">
        <p14:creationId xmlns:p14="http://schemas.microsoft.com/office/powerpoint/2010/main" val="3266580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Jacob</a:t>
            </a:r>
            <a:endParaRPr lang="en-US" dirty="0"/>
          </a:p>
        </p:txBody>
      </p:sp>
      <p:sp>
        <p:nvSpPr>
          <p:cNvPr id="4" name="Slide Number Placeholder 3"/>
          <p:cNvSpPr>
            <a:spLocks noGrp="1"/>
          </p:cNvSpPr>
          <p:nvPr>
            <p:ph type="sldNum" sz="quarter" idx="10"/>
          </p:nvPr>
        </p:nvSpPr>
        <p:spPr/>
        <p:txBody>
          <a:bodyPr/>
          <a:lstStyle/>
          <a:p>
            <a:fld id="{970929BE-A396-4204-A902-D8AA0CA517A8}" type="slidenum">
              <a:rPr lang="en-US" smtClean="0"/>
              <a:t>2</a:t>
            </a:fld>
            <a:endParaRPr lang="en-US"/>
          </a:p>
        </p:txBody>
      </p:sp>
    </p:spTree>
    <p:extLst>
      <p:ext uri="{BB962C8B-B14F-4D97-AF65-F5344CB8AC3E}">
        <p14:creationId xmlns:p14="http://schemas.microsoft.com/office/powerpoint/2010/main" val="2483296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20</a:t>
            </a:fld>
            <a:endParaRPr lang="en-US"/>
          </a:p>
        </p:txBody>
      </p:sp>
    </p:spTree>
    <p:extLst>
      <p:ext uri="{BB962C8B-B14F-4D97-AF65-F5344CB8AC3E}">
        <p14:creationId xmlns:p14="http://schemas.microsoft.com/office/powerpoint/2010/main" val="250568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21</a:t>
            </a:fld>
            <a:endParaRPr lang="en-US"/>
          </a:p>
        </p:txBody>
      </p:sp>
    </p:spTree>
    <p:extLst>
      <p:ext uri="{BB962C8B-B14F-4D97-AF65-F5344CB8AC3E}">
        <p14:creationId xmlns:p14="http://schemas.microsoft.com/office/powerpoint/2010/main" val="3632963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22</a:t>
            </a:fld>
            <a:endParaRPr lang="en-US"/>
          </a:p>
        </p:txBody>
      </p:sp>
    </p:spTree>
    <p:extLst>
      <p:ext uri="{BB962C8B-B14F-4D97-AF65-F5344CB8AC3E}">
        <p14:creationId xmlns:p14="http://schemas.microsoft.com/office/powerpoint/2010/main" val="297106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23</a:t>
            </a:fld>
            <a:endParaRPr lang="en-US"/>
          </a:p>
        </p:txBody>
      </p:sp>
    </p:spTree>
    <p:extLst>
      <p:ext uri="{BB962C8B-B14F-4D97-AF65-F5344CB8AC3E}">
        <p14:creationId xmlns:p14="http://schemas.microsoft.com/office/powerpoint/2010/main" val="1901946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24</a:t>
            </a:fld>
            <a:endParaRPr lang="en-US"/>
          </a:p>
        </p:txBody>
      </p:sp>
    </p:spTree>
    <p:extLst>
      <p:ext uri="{BB962C8B-B14F-4D97-AF65-F5344CB8AC3E}">
        <p14:creationId xmlns:p14="http://schemas.microsoft.com/office/powerpoint/2010/main" val="3263391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25</a:t>
            </a:fld>
            <a:endParaRPr lang="en-US"/>
          </a:p>
        </p:txBody>
      </p:sp>
    </p:spTree>
    <p:extLst>
      <p:ext uri="{BB962C8B-B14F-4D97-AF65-F5344CB8AC3E}">
        <p14:creationId xmlns:p14="http://schemas.microsoft.com/office/powerpoint/2010/main" val="1339598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jacob</a:t>
            </a:r>
            <a:endParaRPr lang="en-US" dirty="0"/>
          </a:p>
        </p:txBody>
      </p:sp>
      <p:sp>
        <p:nvSpPr>
          <p:cNvPr id="4" name="Slide Number Placeholder 3"/>
          <p:cNvSpPr>
            <a:spLocks noGrp="1"/>
          </p:cNvSpPr>
          <p:nvPr>
            <p:ph type="sldNum" sz="quarter" idx="10"/>
          </p:nvPr>
        </p:nvSpPr>
        <p:spPr/>
        <p:txBody>
          <a:bodyPr/>
          <a:lstStyle/>
          <a:p>
            <a:fld id="{970929BE-A396-4204-A902-D8AA0CA517A8}" type="slidenum">
              <a:rPr lang="en-US" smtClean="0"/>
              <a:t>26</a:t>
            </a:fld>
            <a:endParaRPr lang="en-US"/>
          </a:p>
        </p:txBody>
      </p:sp>
    </p:spTree>
    <p:extLst>
      <p:ext uri="{BB962C8B-B14F-4D97-AF65-F5344CB8AC3E}">
        <p14:creationId xmlns:p14="http://schemas.microsoft.com/office/powerpoint/2010/main" val="3375377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27</a:t>
            </a:fld>
            <a:endParaRPr lang="en-US"/>
          </a:p>
        </p:txBody>
      </p:sp>
    </p:spTree>
    <p:extLst>
      <p:ext uri="{BB962C8B-B14F-4D97-AF65-F5344CB8AC3E}">
        <p14:creationId xmlns:p14="http://schemas.microsoft.com/office/powerpoint/2010/main" val="30501897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28</a:t>
            </a:fld>
            <a:endParaRPr lang="en-US"/>
          </a:p>
        </p:txBody>
      </p:sp>
    </p:spTree>
    <p:extLst>
      <p:ext uri="{BB962C8B-B14F-4D97-AF65-F5344CB8AC3E}">
        <p14:creationId xmlns:p14="http://schemas.microsoft.com/office/powerpoint/2010/main" val="14622265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donald</a:t>
            </a:r>
            <a:endParaRPr lang="en-US" dirty="0"/>
          </a:p>
        </p:txBody>
      </p:sp>
      <p:sp>
        <p:nvSpPr>
          <p:cNvPr id="4" name="Slide Number Placeholder 3"/>
          <p:cNvSpPr>
            <a:spLocks noGrp="1"/>
          </p:cNvSpPr>
          <p:nvPr>
            <p:ph type="sldNum" sz="quarter" idx="10"/>
          </p:nvPr>
        </p:nvSpPr>
        <p:spPr/>
        <p:txBody>
          <a:bodyPr/>
          <a:lstStyle/>
          <a:p>
            <a:fld id="{970929BE-A396-4204-A902-D8AA0CA517A8}" type="slidenum">
              <a:rPr lang="en-US" smtClean="0"/>
              <a:t>29</a:t>
            </a:fld>
            <a:endParaRPr lang="en-US"/>
          </a:p>
        </p:txBody>
      </p:sp>
    </p:spTree>
    <p:extLst>
      <p:ext uri="{BB962C8B-B14F-4D97-AF65-F5344CB8AC3E}">
        <p14:creationId xmlns:p14="http://schemas.microsoft.com/office/powerpoint/2010/main" val="2760300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Andrew</a:t>
            </a:r>
            <a:endParaRPr lang="en-US" dirty="0"/>
          </a:p>
        </p:txBody>
      </p:sp>
      <p:sp>
        <p:nvSpPr>
          <p:cNvPr id="4" name="Slide Number Placeholder 3"/>
          <p:cNvSpPr>
            <a:spLocks noGrp="1"/>
          </p:cNvSpPr>
          <p:nvPr>
            <p:ph type="sldNum" sz="quarter" idx="10"/>
          </p:nvPr>
        </p:nvSpPr>
        <p:spPr/>
        <p:txBody>
          <a:bodyPr/>
          <a:lstStyle/>
          <a:p>
            <a:fld id="{970929BE-A396-4204-A902-D8AA0CA517A8}" type="slidenum">
              <a:rPr lang="en-US" smtClean="0"/>
              <a:t>3</a:t>
            </a:fld>
            <a:endParaRPr lang="en-US"/>
          </a:p>
        </p:txBody>
      </p:sp>
    </p:spTree>
    <p:extLst>
      <p:ext uri="{BB962C8B-B14F-4D97-AF65-F5344CB8AC3E}">
        <p14:creationId xmlns:p14="http://schemas.microsoft.com/office/powerpoint/2010/main" val="9562832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30</a:t>
            </a:fld>
            <a:endParaRPr lang="en-US"/>
          </a:p>
        </p:txBody>
      </p:sp>
    </p:spTree>
    <p:extLst>
      <p:ext uri="{BB962C8B-B14F-4D97-AF65-F5344CB8AC3E}">
        <p14:creationId xmlns:p14="http://schemas.microsoft.com/office/powerpoint/2010/main" val="1147868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31</a:t>
            </a:fld>
            <a:endParaRPr lang="en-US"/>
          </a:p>
        </p:txBody>
      </p:sp>
    </p:spTree>
    <p:extLst>
      <p:ext uri="{BB962C8B-B14F-4D97-AF65-F5344CB8AC3E}">
        <p14:creationId xmlns:p14="http://schemas.microsoft.com/office/powerpoint/2010/main" val="2629279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32</a:t>
            </a:fld>
            <a:endParaRPr lang="en-US"/>
          </a:p>
        </p:txBody>
      </p:sp>
    </p:spTree>
    <p:extLst>
      <p:ext uri="{BB962C8B-B14F-4D97-AF65-F5344CB8AC3E}">
        <p14:creationId xmlns:p14="http://schemas.microsoft.com/office/powerpoint/2010/main" val="3593419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33</a:t>
            </a:fld>
            <a:endParaRPr lang="en-US"/>
          </a:p>
        </p:txBody>
      </p:sp>
    </p:spTree>
    <p:extLst>
      <p:ext uri="{BB962C8B-B14F-4D97-AF65-F5344CB8AC3E}">
        <p14:creationId xmlns:p14="http://schemas.microsoft.com/office/powerpoint/2010/main" val="21359349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34</a:t>
            </a:fld>
            <a:endParaRPr lang="en-US"/>
          </a:p>
        </p:txBody>
      </p:sp>
    </p:spTree>
    <p:extLst>
      <p:ext uri="{BB962C8B-B14F-4D97-AF65-F5344CB8AC3E}">
        <p14:creationId xmlns:p14="http://schemas.microsoft.com/office/powerpoint/2010/main" val="18065075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35</a:t>
            </a:fld>
            <a:endParaRPr lang="en-US"/>
          </a:p>
        </p:txBody>
      </p:sp>
    </p:spTree>
    <p:extLst>
      <p:ext uri="{BB962C8B-B14F-4D97-AF65-F5344CB8AC3E}">
        <p14:creationId xmlns:p14="http://schemas.microsoft.com/office/powerpoint/2010/main" val="2365218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36</a:t>
            </a:fld>
            <a:endParaRPr lang="en-US"/>
          </a:p>
        </p:txBody>
      </p:sp>
    </p:spTree>
    <p:extLst>
      <p:ext uri="{BB962C8B-B14F-4D97-AF65-F5344CB8AC3E}">
        <p14:creationId xmlns:p14="http://schemas.microsoft.com/office/powerpoint/2010/main" val="651304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37</a:t>
            </a:fld>
            <a:endParaRPr lang="en-US"/>
          </a:p>
        </p:txBody>
      </p:sp>
    </p:spTree>
    <p:extLst>
      <p:ext uri="{BB962C8B-B14F-4D97-AF65-F5344CB8AC3E}">
        <p14:creationId xmlns:p14="http://schemas.microsoft.com/office/powerpoint/2010/main" val="4071343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38</a:t>
            </a:fld>
            <a:endParaRPr lang="en-US"/>
          </a:p>
        </p:txBody>
      </p:sp>
    </p:spTree>
    <p:extLst>
      <p:ext uri="{BB962C8B-B14F-4D97-AF65-F5344CB8AC3E}">
        <p14:creationId xmlns:p14="http://schemas.microsoft.com/office/powerpoint/2010/main" val="2156960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39</a:t>
            </a:fld>
            <a:endParaRPr lang="en-US"/>
          </a:p>
        </p:txBody>
      </p:sp>
    </p:spTree>
    <p:extLst>
      <p:ext uri="{BB962C8B-B14F-4D97-AF65-F5344CB8AC3E}">
        <p14:creationId xmlns:p14="http://schemas.microsoft.com/office/powerpoint/2010/main" val="3475283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Andrew</a:t>
            </a:r>
            <a:endParaRPr lang="en-US" dirty="0"/>
          </a:p>
        </p:txBody>
      </p:sp>
      <p:sp>
        <p:nvSpPr>
          <p:cNvPr id="4" name="Slide Number Placeholder 3"/>
          <p:cNvSpPr>
            <a:spLocks noGrp="1"/>
          </p:cNvSpPr>
          <p:nvPr>
            <p:ph type="sldNum" sz="quarter" idx="10"/>
          </p:nvPr>
        </p:nvSpPr>
        <p:spPr/>
        <p:txBody>
          <a:bodyPr/>
          <a:lstStyle/>
          <a:p>
            <a:fld id="{970929BE-A396-4204-A902-D8AA0CA517A8}" type="slidenum">
              <a:rPr lang="en-US" smtClean="0"/>
              <a:t>4</a:t>
            </a:fld>
            <a:endParaRPr lang="en-US"/>
          </a:p>
        </p:txBody>
      </p:sp>
    </p:spTree>
    <p:extLst>
      <p:ext uri="{BB962C8B-B14F-4D97-AF65-F5344CB8AC3E}">
        <p14:creationId xmlns:p14="http://schemas.microsoft.com/office/powerpoint/2010/main" val="121727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40</a:t>
            </a:fld>
            <a:endParaRPr lang="en-US"/>
          </a:p>
        </p:txBody>
      </p:sp>
    </p:spTree>
    <p:extLst>
      <p:ext uri="{BB962C8B-B14F-4D97-AF65-F5344CB8AC3E}">
        <p14:creationId xmlns:p14="http://schemas.microsoft.com/office/powerpoint/2010/main" val="1885539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41</a:t>
            </a:fld>
            <a:endParaRPr lang="en-US"/>
          </a:p>
        </p:txBody>
      </p:sp>
    </p:spTree>
    <p:extLst>
      <p:ext uri="{BB962C8B-B14F-4D97-AF65-F5344CB8AC3E}">
        <p14:creationId xmlns:p14="http://schemas.microsoft.com/office/powerpoint/2010/main" val="10360401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42</a:t>
            </a:fld>
            <a:endParaRPr lang="en-US"/>
          </a:p>
        </p:txBody>
      </p:sp>
    </p:spTree>
    <p:extLst>
      <p:ext uri="{BB962C8B-B14F-4D97-AF65-F5344CB8AC3E}">
        <p14:creationId xmlns:p14="http://schemas.microsoft.com/office/powerpoint/2010/main" val="36247026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43</a:t>
            </a:fld>
            <a:endParaRPr lang="en-US"/>
          </a:p>
        </p:txBody>
      </p:sp>
    </p:spTree>
    <p:extLst>
      <p:ext uri="{BB962C8B-B14F-4D97-AF65-F5344CB8AC3E}">
        <p14:creationId xmlns:p14="http://schemas.microsoft.com/office/powerpoint/2010/main" val="2428936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44</a:t>
            </a:fld>
            <a:endParaRPr lang="en-US"/>
          </a:p>
        </p:txBody>
      </p:sp>
    </p:spTree>
    <p:extLst>
      <p:ext uri="{BB962C8B-B14F-4D97-AF65-F5344CB8AC3E}">
        <p14:creationId xmlns:p14="http://schemas.microsoft.com/office/powerpoint/2010/main" val="27140438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Ryan</a:t>
            </a:r>
            <a:endParaRPr lang="en-US" dirty="0"/>
          </a:p>
        </p:txBody>
      </p:sp>
      <p:sp>
        <p:nvSpPr>
          <p:cNvPr id="4" name="Slide Number Placeholder 3"/>
          <p:cNvSpPr>
            <a:spLocks noGrp="1"/>
          </p:cNvSpPr>
          <p:nvPr>
            <p:ph type="sldNum" sz="quarter" idx="10"/>
          </p:nvPr>
        </p:nvSpPr>
        <p:spPr/>
        <p:txBody>
          <a:bodyPr/>
          <a:lstStyle/>
          <a:p>
            <a:fld id="{970929BE-A396-4204-A902-D8AA0CA517A8}" type="slidenum">
              <a:rPr lang="en-US" smtClean="0"/>
              <a:t>45</a:t>
            </a:fld>
            <a:endParaRPr lang="en-US"/>
          </a:p>
        </p:txBody>
      </p:sp>
    </p:spTree>
    <p:extLst>
      <p:ext uri="{BB962C8B-B14F-4D97-AF65-F5344CB8AC3E}">
        <p14:creationId xmlns:p14="http://schemas.microsoft.com/office/powerpoint/2010/main" val="32455466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Ryan</a:t>
            </a:r>
            <a:endParaRPr lang="en-US" dirty="0"/>
          </a:p>
        </p:txBody>
      </p:sp>
      <p:sp>
        <p:nvSpPr>
          <p:cNvPr id="4" name="Slide Number Placeholder 3"/>
          <p:cNvSpPr>
            <a:spLocks noGrp="1"/>
          </p:cNvSpPr>
          <p:nvPr>
            <p:ph type="sldNum" sz="quarter" idx="10"/>
          </p:nvPr>
        </p:nvSpPr>
        <p:spPr/>
        <p:txBody>
          <a:bodyPr/>
          <a:lstStyle/>
          <a:p>
            <a:fld id="{970929BE-A396-4204-A902-D8AA0CA517A8}" type="slidenum">
              <a:rPr lang="en-US" smtClean="0"/>
              <a:t>46</a:t>
            </a:fld>
            <a:endParaRPr lang="en-US"/>
          </a:p>
        </p:txBody>
      </p:sp>
    </p:spTree>
    <p:extLst>
      <p:ext uri="{BB962C8B-B14F-4D97-AF65-F5344CB8AC3E}">
        <p14:creationId xmlns:p14="http://schemas.microsoft.com/office/powerpoint/2010/main" val="14951136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47</a:t>
            </a:fld>
            <a:endParaRPr lang="en-US"/>
          </a:p>
        </p:txBody>
      </p:sp>
    </p:spTree>
    <p:extLst>
      <p:ext uri="{BB962C8B-B14F-4D97-AF65-F5344CB8AC3E}">
        <p14:creationId xmlns:p14="http://schemas.microsoft.com/office/powerpoint/2010/main" val="13948850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48</a:t>
            </a:fld>
            <a:endParaRPr lang="en-US"/>
          </a:p>
        </p:txBody>
      </p:sp>
    </p:spTree>
    <p:extLst>
      <p:ext uri="{BB962C8B-B14F-4D97-AF65-F5344CB8AC3E}">
        <p14:creationId xmlns:p14="http://schemas.microsoft.com/office/powerpoint/2010/main" val="35922842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49</a:t>
            </a:fld>
            <a:endParaRPr lang="en-US"/>
          </a:p>
        </p:txBody>
      </p:sp>
    </p:spTree>
    <p:extLst>
      <p:ext uri="{BB962C8B-B14F-4D97-AF65-F5344CB8AC3E}">
        <p14:creationId xmlns:p14="http://schemas.microsoft.com/office/powerpoint/2010/main" val="449246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Ryan</a:t>
            </a:r>
            <a:endParaRPr lang="en-US" dirty="0"/>
          </a:p>
        </p:txBody>
      </p:sp>
      <p:sp>
        <p:nvSpPr>
          <p:cNvPr id="4" name="Slide Number Placeholder 3"/>
          <p:cNvSpPr>
            <a:spLocks noGrp="1"/>
          </p:cNvSpPr>
          <p:nvPr>
            <p:ph type="sldNum" sz="quarter" idx="10"/>
          </p:nvPr>
        </p:nvSpPr>
        <p:spPr/>
        <p:txBody>
          <a:bodyPr/>
          <a:lstStyle/>
          <a:p>
            <a:fld id="{970929BE-A396-4204-A902-D8AA0CA517A8}" type="slidenum">
              <a:rPr lang="en-US" smtClean="0"/>
              <a:t>5</a:t>
            </a:fld>
            <a:endParaRPr lang="en-US"/>
          </a:p>
        </p:txBody>
      </p:sp>
    </p:spTree>
    <p:extLst>
      <p:ext uri="{BB962C8B-B14F-4D97-AF65-F5344CB8AC3E}">
        <p14:creationId xmlns:p14="http://schemas.microsoft.com/office/powerpoint/2010/main" val="7085729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50</a:t>
            </a:fld>
            <a:endParaRPr lang="en-US"/>
          </a:p>
        </p:txBody>
      </p:sp>
    </p:spTree>
    <p:extLst>
      <p:ext uri="{BB962C8B-B14F-4D97-AF65-F5344CB8AC3E}">
        <p14:creationId xmlns:p14="http://schemas.microsoft.com/office/powerpoint/2010/main" val="32404141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Ryan</a:t>
            </a:r>
            <a:endParaRPr lang="en-US" dirty="0"/>
          </a:p>
        </p:txBody>
      </p:sp>
      <p:sp>
        <p:nvSpPr>
          <p:cNvPr id="4" name="Slide Number Placeholder 3"/>
          <p:cNvSpPr>
            <a:spLocks noGrp="1"/>
          </p:cNvSpPr>
          <p:nvPr>
            <p:ph type="sldNum" sz="quarter" idx="10"/>
          </p:nvPr>
        </p:nvSpPr>
        <p:spPr/>
        <p:txBody>
          <a:bodyPr/>
          <a:lstStyle/>
          <a:p>
            <a:fld id="{970929BE-A396-4204-A902-D8AA0CA517A8}" type="slidenum">
              <a:rPr lang="en-US" smtClean="0"/>
              <a:t>51</a:t>
            </a:fld>
            <a:endParaRPr lang="en-US"/>
          </a:p>
        </p:txBody>
      </p:sp>
    </p:spTree>
    <p:extLst>
      <p:ext uri="{BB962C8B-B14F-4D97-AF65-F5344CB8AC3E}">
        <p14:creationId xmlns:p14="http://schemas.microsoft.com/office/powerpoint/2010/main" val="4473352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Andrew</a:t>
            </a:r>
            <a:endParaRPr lang="en-US" dirty="0"/>
          </a:p>
        </p:txBody>
      </p:sp>
      <p:sp>
        <p:nvSpPr>
          <p:cNvPr id="4" name="Slide Number Placeholder 3"/>
          <p:cNvSpPr>
            <a:spLocks noGrp="1"/>
          </p:cNvSpPr>
          <p:nvPr>
            <p:ph type="sldNum" sz="quarter" idx="10"/>
          </p:nvPr>
        </p:nvSpPr>
        <p:spPr/>
        <p:txBody>
          <a:bodyPr/>
          <a:lstStyle/>
          <a:p>
            <a:fld id="{970929BE-A396-4204-A902-D8AA0CA517A8}" type="slidenum">
              <a:rPr lang="en-US" smtClean="0"/>
              <a:t>52</a:t>
            </a:fld>
            <a:endParaRPr lang="en-US"/>
          </a:p>
        </p:txBody>
      </p:sp>
    </p:spTree>
    <p:extLst>
      <p:ext uri="{BB962C8B-B14F-4D97-AF65-F5344CB8AC3E}">
        <p14:creationId xmlns:p14="http://schemas.microsoft.com/office/powerpoint/2010/main" val="16639855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53</a:t>
            </a:fld>
            <a:endParaRPr lang="en-US"/>
          </a:p>
        </p:txBody>
      </p:sp>
    </p:spTree>
    <p:extLst>
      <p:ext uri="{BB962C8B-B14F-4D97-AF65-F5344CB8AC3E}">
        <p14:creationId xmlns:p14="http://schemas.microsoft.com/office/powerpoint/2010/main" val="5261951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54</a:t>
            </a:fld>
            <a:endParaRPr lang="en-US"/>
          </a:p>
        </p:txBody>
      </p:sp>
    </p:spTree>
    <p:extLst>
      <p:ext uri="{BB962C8B-B14F-4D97-AF65-F5344CB8AC3E}">
        <p14:creationId xmlns:p14="http://schemas.microsoft.com/office/powerpoint/2010/main" val="3413724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55</a:t>
            </a:fld>
            <a:endParaRPr lang="en-US"/>
          </a:p>
        </p:txBody>
      </p:sp>
    </p:spTree>
    <p:extLst>
      <p:ext uri="{BB962C8B-B14F-4D97-AF65-F5344CB8AC3E}">
        <p14:creationId xmlns:p14="http://schemas.microsoft.com/office/powerpoint/2010/main" val="517105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56</a:t>
            </a:fld>
            <a:endParaRPr lang="en-US"/>
          </a:p>
        </p:txBody>
      </p:sp>
    </p:spTree>
    <p:extLst>
      <p:ext uri="{BB962C8B-B14F-4D97-AF65-F5344CB8AC3E}">
        <p14:creationId xmlns:p14="http://schemas.microsoft.com/office/powerpoint/2010/main" val="14709365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Jacob</a:t>
            </a:r>
            <a:endParaRPr lang="en-US" dirty="0"/>
          </a:p>
        </p:txBody>
      </p:sp>
      <p:sp>
        <p:nvSpPr>
          <p:cNvPr id="4" name="Slide Number Placeholder 3"/>
          <p:cNvSpPr>
            <a:spLocks noGrp="1"/>
          </p:cNvSpPr>
          <p:nvPr>
            <p:ph type="sldNum" sz="quarter" idx="10"/>
          </p:nvPr>
        </p:nvSpPr>
        <p:spPr/>
        <p:txBody>
          <a:bodyPr/>
          <a:lstStyle/>
          <a:p>
            <a:fld id="{970929BE-A396-4204-A902-D8AA0CA517A8}" type="slidenum">
              <a:rPr lang="en-US" smtClean="0"/>
              <a:t>57</a:t>
            </a:fld>
            <a:endParaRPr lang="en-US"/>
          </a:p>
        </p:txBody>
      </p:sp>
    </p:spTree>
    <p:extLst>
      <p:ext uri="{BB962C8B-B14F-4D97-AF65-F5344CB8AC3E}">
        <p14:creationId xmlns:p14="http://schemas.microsoft.com/office/powerpoint/2010/main" val="37272893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58</a:t>
            </a:fld>
            <a:endParaRPr lang="en-US"/>
          </a:p>
        </p:txBody>
      </p:sp>
    </p:spTree>
    <p:extLst>
      <p:ext uri="{BB962C8B-B14F-4D97-AF65-F5344CB8AC3E}">
        <p14:creationId xmlns:p14="http://schemas.microsoft.com/office/powerpoint/2010/main" val="9907187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59</a:t>
            </a:fld>
            <a:endParaRPr lang="en-US"/>
          </a:p>
        </p:txBody>
      </p:sp>
    </p:spTree>
    <p:extLst>
      <p:ext uri="{BB962C8B-B14F-4D97-AF65-F5344CB8AC3E}">
        <p14:creationId xmlns:p14="http://schemas.microsoft.com/office/powerpoint/2010/main" val="3378564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Ryan</a:t>
            </a:r>
            <a:endParaRPr lang="en-US" dirty="0"/>
          </a:p>
        </p:txBody>
      </p:sp>
      <p:sp>
        <p:nvSpPr>
          <p:cNvPr id="4" name="Slide Number Placeholder 3"/>
          <p:cNvSpPr>
            <a:spLocks noGrp="1"/>
          </p:cNvSpPr>
          <p:nvPr>
            <p:ph type="sldNum" sz="quarter" idx="10"/>
          </p:nvPr>
        </p:nvSpPr>
        <p:spPr/>
        <p:txBody>
          <a:bodyPr/>
          <a:lstStyle/>
          <a:p>
            <a:fld id="{970929BE-A396-4204-A902-D8AA0CA517A8}" type="slidenum">
              <a:rPr lang="en-US" smtClean="0"/>
              <a:t>6</a:t>
            </a:fld>
            <a:endParaRPr lang="en-US"/>
          </a:p>
        </p:txBody>
      </p:sp>
    </p:spTree>
    <p:extLst>
      <p:ext uri="{BB962C8B-B14F-4D97-AF65-F5344CB8AC3E}">
        <p14:creationId xmlns:p14="http://schemas.microsoft.com/office/powerpoint/2010/main" val="28860516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60</a:t>
            </a:fld>
            <a:endParaRPr lang="en-US"/>
          </a:p>
        </p:txBody>
      </p:sp>
    </p:spTree>
    <p:extLst>
      <p:ext uri="{BB962C8B-B14F-4D97-AF65-F5344CB8AC3E}">
        <p14:creationId xmlns:p14="http://schemas.microsoft.com/office/powerpoint/2010/main" val="38906639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61</a:t>
            </a:fld>
            <a:endParaRPr lang="en-US"/>
          </a:p>
        </p:txBody>
      </p:sp>
    </p:spTree>
    <p:extLst>
      <p:ext uri="{BB962C8B-B14F-4D97-AF65-F5344CB8AC3E}">
        <p14:creationId xmlns:p14="http://schemas.microsoft.com/office/powerpoint/2010/main" val="7289645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62</a:t>
            </a:fld>
            <a:endParaRPr lang="en-US"/>
          </a:p>
        </p:txBody>
      </p:sp>
    </p:spTree>
    <p:extLst>
      <p:ext uri="{BB962C8B-B14F-4D97-AF65-F5344CB8AC3E}">
        <p14:creationId xmlns:p14="http://schemas.microsoft.com/office/powerpoint/2010/main" val="11874684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Jacob</a:t>
            </a:r>
            <a:endParaRPr lang="en-US" dirty="0"/>
          </a:p>
        </p:txBody>
      </p:sp>
      <p:sp>
        <p:nvSpPr>
          <p:cNvPr id="4" name="Slide Number Placeholder 3"/>
          <p:cNvSpPr>
            <a:spLocks noGrp="1"/>
          </p:cNvSpPr>
          <p:nvPr>
            <p:ph type="sldNum" sz="quarter" idx="10"/>
          </p:nvPr>
        </p:nvSpPr>
        <p:spPr/>
        <p:txBody>
          <a:bodyPr/>
          <a:lstStyle/>
          <a:p>
            <a:fld id="{970929BE-A396-4204-A902-D8AA0CA517A8}" type="slidenum">
              <a:rPr lang="en-US" smtClean="0"/>
              <a:t>63</a:t>
            </a:fld>
            <a:endParaRPr lang="en-US"/>
          </a:p>
        </p:txBody>
      </p:sp>
    </p:spTree>
    <p:extLst>
      <p:ext uri="{BB962C8B-B14F-4D97-AF65-F5344CB8AC3E}">
        <p14:creationId xmlns:p14="http://schemas.microsoft.com/office/powerpoint/2010/main" val="22623784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Ryan then Donald then</a:t>
            </a:r>
            <a:r>
              <a:rPr lang="en-US" baseline="0" dirty="0" smtClean="0"/>
              <a:t> </a:t>
            </a:r>
            <a:r>
              <a:rPr lang="en-US" baseline="0" dirty="0" err="1" smtClean="0"/>
              <a:t>andrew</a:t>
            </a:r>
            <a:endParaRPr lang="en-US" dirty="0"/>
          </a:p>
        </p:txBody>
      </p:sp>
      <p:sp>
        <p:nvSpPr>
          <p:cNvPr id="4" name="Slide Number Placeholder 3"/>
          <p:cNvSpPr>
            <a:spLocks noGrp="1"/>
          </p:cNvSpPr>
          <p:nvPr>
            <p:ph type="sldNum" sz="quarter" idx="10"/>
          </p:nvPr>
        </p:nvSpPr>
        <p:spPr/>
        <p:txBody>
          <a:bodyPr/>
          <a:lstStyle/>
          <a:p>
            <a:fld id="{970929BE-A396-4204-A902-D8AA0CA517A8}" type="slidenum">
              <a:rPr lang="en-US" smtClean="0"/>
              <a:t>64</a:t>
            </a:fld>
            <a:endParaRPr lang="en-US"/>
          </a:p>
        </p:txBody>
      </p:sp>
    </p:spTree>
    <p:extLst>
      <p:ext uri="{BB962C8B-B14F-4D97-AF65-F5344CB8AC3E}">
        <p14:creationId xmlns:p14="http://schemas.microsoft.com/office/powerpoint/2010/main" val="14780071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jacob</a:t>
            </a:r>
            <a:endParaRPr lang="en-US" dirty="0"/>
          </a:p>
        </p:txBody>
      </p:sp>
      <p:sp>
        <p:nvSpPr>
          <p:cNvPr id="4" name="Slide Number Placeholder 3"/>
          <p:cNvSpPr>
            <a:spLocks noGrp="1"/>
          </p:cNvSpPr>
          <p:nvPr>
            <p:ph type="sldNum" sz="quarter" idx="10"/>
          </p:nvPr>
        </p:nvSpPr>
        <p:spPr/>
        <p:txBody>
          <a:bodyPr/>
          <a:lstStyle/>
          <a:p>
            <a:fld id="{970929BE-A396-4204-A902-D8AA0CA517A8}" type="slidenum">
              <a:rPr lang="en-US" smtClean="0"/>
              <a:t>65</a:t>
            </a:fld>
            <a:endParaRPr lang="en-US"/>
          </a:p>
        </p:txBody>
      </p:sp>
    </p:spTree>
    <p:extLst>
      <p:ext uri="{BB962C8B-B14F-4D97-AF65-F5344CB8AC3E}">
        <p14:creationId xmlns:p14="http://schemas.microsoft.com/office/powerpoint/2010/main" val="42546868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donald</a:t>
            </a:r>
            <a:endParaRPr lang="en-US" dirty="0"/>
          </a:p>
        </p:txBody>
      </p:sp>
      <p:sp>
        <p:nvSpPr>
          <p:cNvPr id="4" name="Slide Number Placeholder 3"/>
          <p:cNvSpPr>
            <a:spLocks noGrp="1"/>
          </p:cNvSpPr>
          <p:nvPr>
            <p:ph type="sldNum" sz="quarter" idx="10"/>
          </p:nvPr>
        </p:nvSpPr>
        <p:spPr/>
        <p:txBody>
          <a:bodyPr/>
          <a:lstStyle/>
          <a:p>
            <a:fld id="{970929BE-A396-4204-A902-D8AA0CA517A8}" type="slidenum">
              <a:rPr lang="en-US" smtClean="0"/>
              <a:t>66</a:t>
            </a:fld>
            <a:endParaRPr lang="en-US"/>
          </a:p>
        </p:txBody>
      </p:sp>
    </p:spTree>
    <p:extLst>
      <p:ext uri="{BB962C8B-B14F-4D97-AF65-F5344CB8AC3E}">
        <p14:creationId xmlns:p14="http://schemas.microsoft.com/office/powerpoint/2010/main" val="20800496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donald</a:t>
            </a:r>
            <a:endParaRPr lang="en-US" dirty="0"/>
          </a:p>
        </p:txBody>
      </p:sp>
      <p:sp>
        <p:nvSpPr>
          <p:cNvPr id="4" name="Slide Number Placeholder 3"/>
          <p:cNvSpPr>
            <a:spLocks noGrp="1"/>
          </p:cNvSpPr>
          <p:nvPr>
            <p:ph type="sldNum" sz="quarter" idx="10"/>
          </p:nvPr>
        </p:nvSpPr>
        <p:spPr/>
        <p:txBody>
          <a:bodyPr/>
          <a:lstStyle/>
          <a:p>
            <a:fld id="{970929BE-A396-4204-A902-D8AA0CA517A8}" type="slidenum">
              <a:rPr lang="en-US" smtClean="0"/>
              <a:t>67</a:t>
            </a:fld>
            <a:endParaRPr lang="en-US"/>
          </a:p>
        </p:txBody>
      </p:sp>
    </p:spTree>
    <p:extLst>
      <p:ext uri="{BB962C8B-B14F-4D97-AF65-F5344CB8AC3E}">
        <p14:creationId xmlns:p14="http://schemas.microsoft.com/office/powerpoint/2010/main" val="24136015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donald</a:t>
            </a:r>
            <a:endParaRPr lang="en-US" dirty="0"/>
          </a:p>
        </p:txBody>
      </p:sp>
      <p:sp>
        <p:nvSpPr>
          <p:cNvPr id="4" name="Slide Number Placeholder 3"/>
          <p:cNvSpPr>
            <a:spLocks noGrp="1"/>
          </p:cNvSpPr>
          <p:nvPr>
            <p:ph type="sldNum" sz="quarter" idx="10"/>
          </p:nvPr>
        </p:nvSpPr>
        <p:spPr/>
        <p:txBody>
          <a:bodyPr/>
          <a:lstStyle/>
          <a:p>
            <a:fld id="{970929BE-A396-4204-A902-D8AA0CA517A8}" type="slidenum">
              <a:rPr lang="en-US" smtClean="0"/>
              <a:t>68</a:t>
            </a:fld>
            <a:endParaRPr lang="en-US"/>
          </a:p>
        </p:txBody>
      </p:sp>
    </p:spTree>
    <p:extLst>
      <p:ext uri="{BB962C8B-B14F-4D97-AF65-F5344CB8AC3E}">
        <p14:creationId xmlns:p14="http://schemas.microsoft.com/office/powerpoint/2010/main" val="30975470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0929BE-A396-4204-A902-D8AA0CA517A8}" type="slidenum">
              <a:rPr lang="en-US" smtClean="0"/>
              <a:t>69</a:t>
            </a:fld>
            <a:endParaRPr lang="en-US"/>
          </a:p>
        </p:txBody>
      </p:sp>
    </p:spTree>
    <p:extLst>
      <p:ext uri="{BB962C8B-B14F-4D97-AF65-F5344CB8AC3E}">
        <p14:creationId xmlns:p14="http://schemas.microsoft.com/office/powerpoint/2010/main" val="1087810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Ryan</a:t>
            </a:r>
            <a:endParaRPr lang="en-US" dirty="0"/>
          </a:p>
        </p:txBody>
      </p:sp>
      <p:sp>
        <p:nvSpPr>
          <p:cNvPr id="4" name="Slide Number Placeholder 3"/>
          <p:cNvSpPr>
            <a:spLocks noGrp="1"/>
          </p:cNvSpPr>
          <p:nvPr>
            <p:ph type="sldNum" sz="quarter" idx="10"/>
          </p:nvPr>
        </p:nvSpPr>
        <p:spPr/>
        <p:txBody>
          <a:bodyPr/>
          <a:lstStyle/>
          <a:p>
            <a:fld id="{970929BE-A396-4204-A902-D8AA0CA517A8}" type="slidenum">
              <a:rPr lang="en-US" smtClean="0"/>
              <a:t>7</a:t>
            </a:fld>
            <a:endParaRPr lang="en-US"/>
          </a:p>
        </p:txBody>
      </p:sp>
    </p:spTree>
    <p:extLst>
      <p:ext uri="{BB962C8B-B14F-4D97-AF65-F5344CB8AC3E}">
        <p14:creationId xmlns:p14="http://schemas.microsoft.com/office/powerpoint/2010/main" val="1678125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Ryan</a:t>
            </a:r>
            <a:endParaRPr lang="en-US" dirty="0"/>
          </a:p>
        </p:txBody>
      </p:sp>
      <p:sp>
        <p:nvSpPr>
          <p:cNvPr id="4" name="Slide Number Placeholder 3"/>
          <p:cNvSpPr>
            <a:spLocks noGrp="1"/>
          </p:cNvSpPr>
          <p:nvPr>
            <p:ph type="sldNum" sz="quarter" idx="10"/>
          </p:nvPr>
        </p:nvSpPr>
        <p:spPr/>
        <p:txBody>
          <a:bodyPr/>
          <a:lstStyle/>
          <a:p>
            <a:fld id="{970929BE-A396-4204-A902-D8AA0CA517A8}" type="slidenum">
              <a:rPr lang="en-US" smtClean="0"/>
              <a:t>8</a:t>
            </a:fld>
            <a:endParaRPr lang="en-US"/>
          </a:p>
        </p:txBody>
      </p:sp>
    </p:spTree>
    <p:extLst>
      <p:ext uri="{BB962C8B-B14F-4D97-AF65-F5344CB8AC3E}">
        <p14:creationId xmlns:p14="http://schemas.microsoft.com/office/powerpoint/2010/main" val="1724401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Donald</a:t>
            </a:r>
            <a:endParaRPr lang="en-US" dirty="0"/>
          </a:p>
        </p:txBody>
      </p:sp>
      <p:sp>
        <p:nvSpPr>
          <p:cNvPr id="4" name="Slide Number Placeholder 3"/>
          <p:cNvSpPr>
            <a:spLocks noGrp="1"/>
          </p:cNvSpPr>
          <p:nvPr>
            <p:ph type="sldNum" sz="quarter" idx="10"/>
          </p:nvPr>
        </p:nvSpPr>
        <p:spPr/>
        <p:txBody>
          <a:bodyPr/>
          <a:lstStyle/>
          <a:p>
            <a:fld id="{970929BE-A396-4204-A902-D8AA0CA517A8}" type="slidenum">
              <a:rPr lang="en-US" smtClean="0"/>
              <a:t>9</a:t>
            </a:fld>
            <a:endParaRPr lang="en-US"/>
          </a:p>
        </p:txBody>
      </p:sp>
    </p:spTree>
    <p:extLst>
      <p:ext uri="{BB962C8B-B14F-4D97-AF65-F5344CB8AC3E}">
        <p14:creationId xmlns:p14="http://schemas.microsoft.com/office/powerpoint/2010/main" val="103980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A17DCF2-C041-42C2-8042-3EE886A3BF96}" type="datetime1">
              <a:rPr lang="en-US" smtClean="0"/>
              <a:t>9/14/2015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11312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3DAF40-5C55-4BD1-B668-8B644276668A}" type="datetime1">
              <a:rPr lang="en-US" smtClean="0"/>
              <a:t>9/14/2015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0448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FE8A6B-2EF3-47C8-9981-E61CEE979D12}" type="datetime1">
              <a:rPr lang="en-US" smtClean="0"/>
              <a:t>9/14/2015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7958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17693F-1524-4A84-ACC9-5075F8AD18C2}" type="datetime1">
              <a:rPr lang="en-US" smtClean="0"/>
              <a:t>9/14/2015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72766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BB675D-1E98-43F7-8597-1C425B61F1CF}" type="datetime1">
              <a:rPr lang="en-US" smtClean="0"/>
              <a:t>9/14/2015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3636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C6065D2-EA34-4A86-8717-88508C8C3604}" type="datetime1">
              <a:rPr lang="en-US" smtClean="0"/>
              <a:t>9/14/2015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11802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460A08E-D2C2-4916-AF82-8647ABE9F6A4}" type="datetime1">
              <a:rPr lang="en-US" smtClean="0"/>
              <a:t>9/14/2015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15291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124968-B119-40DC-8B2B-FC9122259547}" type="datetime1">
              <a:rPr lang="en-US" smtClean="0"/>
              <a:t>9/14/2015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02943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D6C4DA-E2CA-4860-925B-CFFB1A974BC3}" type="datetime1">
              <a:rPr lang="en-US" smtClean="0"/>
              <a:t>9/14/2015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13541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AD702C-60E6-4A67-A2DE-B46E770C2551}" type="datetime1">
              <a:rPr lang="en-US" smtClean="0"/>
              <a:t>9/14/2015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83390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DFF33C-9E42-4F74-936C-0FD0842E4763}" type="datetime1">
              <a:rPr lang="en-US" smtClean="0"/>
              <a:t>9/14/2015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85777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DE8F47-4600-4F5C-910E-2715BB028356}" type="datetime1">
              <a:rPr lang="en-US" smtClean="0"/>
              <a:t>9/14/2015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50251904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17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Energy Management System</a:t>
            </a:r>
            <a:endParaRPr lang="en-US" dirty="0"/>
          </a:p>
        </p:txBody>
      </p:sp>
      <p:sp>
        <p:nvSpPr>
          <p:cNvPr id="3" name="Subtitle 2"/>
          <p:cNvSpPr>
            <a:spLocks noGrp="1"/>
          </p:cNvSpPr>
          <p:nvPr>
            <p:ph type="subTitle" idx="1"/>
          </p:nvPr>
        </p:nvSpPr>
        <p:spPr/>
        <p:txBody>
          <a:bodyPr/>
          <a:lstStyle/>
          <a:p>
            <a:r>
              <a:rPr lang="en-US" dirty="0" smtClean="0"/>
              <a:t>Andrew Cope, Jacob Lauzon, Donald </a:t>
            </a:r>
            <a:r>
              <a:rPr lang="en-US" dirty="0" err="1" smtClean="0"/>
              <a:t>MacIntyre</a:t>
            </a:r>
            <a:r>
              <a:rPr lang="en-US" dirty="0" smtClean="0"/>
              <a:t>, Ryan McLaughlin</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27289406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Unit</a:t>
            </a:r>
            <a:endParaRPr lang="en-US" dirty="0"/>
          </a:p>
        </p:txBody>
      </p:sp>
      <p:pic>
        <p:nvPicPr>
          <p:cNvPr id="4" name="Picture 3"/>
          <p:cNvPicPr>
            <a:picLocks noChangeAspect="1"/>
          </p:cNvPicPr>
          <p:nvPr/>
        </p:nvPicPr>
        <p:blipFill>
          <a:blip r:embed="rId3"/>
          <a:stretch>
            <a:fillRect/>
          </a:stretch>
        </p:blipFill>
        <p:spPr>
          <a:xfrm>
            <a:off x="476250" y="1547812"/>
            <a:ext cx="11329350" cy="4319588"/>
          </a:xfrm>
          <a:prstGeom prst="rect">
            <a:avLst/>
          </a:prstGeom>
        </p:spPr>
      </p:pic>
      <p:sp>
        <p:nvSpPr>
          <p:cNvPr id="3" name="Slide Number Placeholder 2"/>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982139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Outlet Module Concepts</a:t>
            </a:r>
            <a:endParaRPr lang="en-US" dirty="0"/>
          </a:p>
        </p:txBody>
      </p:sp>
      <p:sp>
        <p:nvSpPr>
          <p:cNvPr id="3" name="Content Placeholder 2"/>
          <p:cNvSpPr>
            <a:spLocks noGrp="1"/>
          </p:cNvSpPr>
          <p:nvPr>
            <p:ph idx="1"/>
          </p:nvPr>
        </p:nvSpPr>
        <p:spPr>
          <a:xfrm>
            <a:off x="838200" y="1314450"/>
            <a:ext cx="10344150" cy="4862513"/>
          </a:xfrm>
        </p:spPr>
        <p:txBody>
          <a:bodyPr>
            <a:normAutofit fontScale="25000" lnSpcReduction="20000"/>
          </a:bodyPr>
          <a:lstStyle/>
          <a:p>
            <a:r>
              <a:rPr lang="en-US" sz="6800" dirty="0" smtClean="0"/>
              <a:t>Switching Control</a:t>
            </a:r>
          </a:p>
          <a:p>
            <a:pPr lvl="1"/>
            <a:r>
              <a:rPr lang="en-US" sz="6800" dirty="0" err="1" smtClean="0"/>
              <a:t>Triac</a:t>
            </a:r>
            <a:r>
              <a:rPr lang="en-US" sz="6800" dirty="0" smtClean="0"/>
              <a:t> driven by MOC3063M, an optically coupled (electrically isolated) driver</a:t>
            </a:r>
          </a:p>
          <a:p>
            <a:r>
              <a:rPr lang="en-US" sz="6800" dirty="0" smtClean="0"/>
              <a:t>Power Sense Calculation</a:t>
            </a:r>
          </a:p>
          <a:p>
            <a:pPr lvl="1"/>
            <a:r>
              <a:rPr lang="en-US" sz="6800" dirty="0" smtClean="0"/>
              <a:t>Implementation of root-mean squared (RMS) algorithm in chosen controller</a:t>
            </a:r>
          </a:p>
          <a:p>
            <a:r>
              <a:rPr lang="en-US" sz="6800" dirty="0" smtClean="0"/>
              <a:t>Surge Protection</a:t>
            </a:r>
          </a:p>
          <a:p>
            <a:pPr lvl="1"/>
            <a:r>
              <a:rPr lang="en-US" sz="6800" dirty="0" smtClean="0"/>
              <a:t>MOV used to dissipate excess energy in a surge situation </a:t>
            </a:r>
          </a:p>
          <a:p>
            <a:r>
              <a:rPr lang="en-US" sz="6800" dirty="0" smtClean="0"/>
              <a:t>Power Supply</a:t>
            </a:r>
          </a:p>
          <a:p>
            <a:pPr lvl="1"/>
            <a:r>
              <a:rPr lang="en-US" sz="6800" dirty="0" err="1" smtClean="0"/>
              <a:t>Recom</a:t>
            </a:r>
            <a:r>
              <a:rPr lang="en-US" sz="6800" dirty="0" smtClean="0"/>
              <a:t> Switch Mode Power Supply</a:t>
            </a:r>
          </a:p>
          <a:p>
            <a:r>
              <a:rPr lang="en-US" sz="6800" dirty="0" smtClean="0"/>
              <a:t>Controller</a:t>
            </a:r>
          </a:p>
          <a:p>
            <a:pPr lvl="1"/>
            <a:r>
              <a:rPr lang="en-US" sz="6800" dirty="0" smtClean="0"/>
              <a:t>De-0 Nano board.  Lots of GPIO to interface, plus a onboard 8 channel ADC.</a:t>
            </a:r>
          </a:p>
          <a:p>
            <a:r>
              <a:rPr lang="en-US" sz="6800" dirty="0" smtClean="0"/>
              <a:t>Voltage Sense</a:t>
            </a:r>
          </a:p>
          <a:p>
            <a:pPr lvl="1"/>
            <a:r>
              <a:rPr lang="en-US" sz="6800" dirty="0" smtClean="0"/>
              <a:t>Optically Isolated Amplifier using sigma delta modulation</a:t>
            </a:r>
          </a:p>
          <a:p>
            <a:r>
              <a:rPr lang="en-US" sz="6800" dirty="0" smtClean="0"/>
              <a:t>Current Sense</a:t>
            </a:r>
          </a:p>
          <a:p>
            <a:pPr lvl="1"/>
            <a:r>
              <a:rPr lang="en-US" sz="6800" dirty="0" smtClean="0"/>
              <a:t>Hall effect current sensor</a:t>
            </a:r>
          </a:p>
          <a:p>
            <a:pPr lvl="1"/>
            <a:endParaRPr lang="en-US" dirty="0" smtClean="0"/>
          </a:p>
          <a:p>
            <a:pPr marL="457200" lvl="1" indent="0">
              <a:buNone/>
            </a:pPr>
            <a:r>
              <a:rPr lang="en-US" dirty="0"/>
              <a:t>	</a:t>
            </a:r>
            <a:endParaRPr lang="en-US" dirty="0" smtClean="0"/>
          </a:p>
          <a:p>
            <a:endParaRPr lang="en-US" dirty="0" smtClean="0"/>
          </a:p>
        </p:txBody>
      </p:sp>
      <p:sp>
        <p:nvSpPr>
          <p:cNvPr id="4" name="Slide Number Placeholder 3"/>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901234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PLC Concepts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700" y="1853248"/>
            <a:ext cx="11677650" cy="4082332"/>
          </a:xfrm>
        </p:spPr>
      </p:pic>
      <p:sp>
        <p:nvSpPr>
          <p:cNvPr id="3" name="Slide Number Placeholder 2"/>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3705038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PLC Selection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PLC Chosen for communication to permeate through walls &amp; obstacles</a:t>
            </a:r>
          </a:p>
          <a:p>
            <a:r>
              <a:rPr lang="en-US" dirty="0" smtClean="0"/>
              <a:t>As a mature technology, most available PLC chips utilize high enough frequencies to avoid interference, and most come with collision handling – The main concern is data rate.</a:t>
            </a:r>
          </a:p>
          <a:p>
            <a:r>
              <a:rPr lang="en-US" dirty="0" smtClean="0"/>
              <a:t>Wanted potential for near real time measurements (Transmit every .1 seconds)</a:t>
            </a:r>
          </a:p>
          <a:p>
            <a:r>
              <a:rPr lang="en-US" dirty="0" smtClean="0"/>
              <a:t>Wanted to support 200 outlets (Minimum 8-bit ID)</a:t>
            </a:r>
          </a:p>
          <a:p>
            <a:r>
              <a:rPr lang="en-US" dirty="0" smtClean="0"/>
              <a:t>Wanted power measurements accurate with 14 bits</a:t>
            </a:r>
          </a:p>
          <a:p>
            <a:r>
              <a:rPr lang="en-US" dirty="0"/>
              <a:t>𝐵 &gt; </a:t>
            </a:r>
            <a:r>
              <a:rPr lang="en-US" dirty="0" smtClean="0"/>
              <a:t>𝑀</a:t>
            </a:r>
            <a:r>
              <a:rPr lang="en-US" baseline="-25000" dirty="0" smtClean="0"/>
              <a:t>O</a:t>
            </a:r>
            <a:r>
              <a:rPr lang="en-US" dirty="0" smtClean="0"/>
              <a:t> </a:t>
            </a:r>
            <a:r>
              <a:rPr lang="en-US" dirty="0"/>
              <a:t>∗ (𝑃[𝑏𝑖𝑡𝑠] + 𝐷[𝑏𝑖𝑡𝑠]) ∗ (𝐹𝑠) </a:t>
            </a:r>
            <a:endParaRPr lang="en-US" dirty="0" smtClean="0"/>
          </a:p>
          <a:p>
            <a:r>
              <a:rPr lang="en-US" dirty="0"/>
              <a:t>B &gt; 44000 bits/second</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4253811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PLC Options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51357679"/>
              </p:ext>
            </p:extLst>
          </p:nvPr>
        </p:nvGraphicFramePr>
        <p:xfrm>
          <a:off x="736374" y="1286634"/>
          <a:ext cx="10802867" cy="4880935"/>
        </p:xfrm>
        <a:graphic>
          <a:graphicData uri="http://schemas.openxmlformats.org/drawingml/2006/table">
            <a:tbl>
              <a:tblPr firstRow="1" firstCol="1" bandRow="1">
                <a:tableStyleId>{5C22544A-7EE6-4342-B048-85BDC9FD1C3A}</a:tableStyleId>
              </a:tblPr>
              <a:tblGrid>
                <a:gridCol w="2599186"/>
                <a:gridCol w="1980907"/>
                <a:gridCol w="2233402"/>
                <a:gridCol w="2476163"/>
                <a:gridCol w="1513209"/>
              </a:tblGrid>
              <a:tr h="1195073">
                <a:tc>
                  <a:txBody>
                    <a:bodyPr/>
                    <a:lstStyle/>
                    <a:p>
                      <a:pPr marL="0" marR="0" algn="ctr">
                        <a:lnSpc>
                          <a:spcPct val="115000"/>
                        </a:lnSpc>
                        <a:spcBef>
                          <a:spcPts val="0"/>
                        </a:spcBef>
                        <a:spcAft>
                          <a:spcPts val="1000"/>
                        </a:spcAft>
                      </a:pPr>
                      <a:r>
                        <a:rPr lang="en-US" sz="1700" dirty="0">
                          <a:effectLst/>
                        </a:rPr>
                        <a:t>Part</a:t>
                      </a:r>
                      <a:endParaRPr lang="en-US" sz="1700" dirty="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dirty="0">
                          <a:effectLst/>
                        </a:rPr>
                        <a:t>Packet Bits</a:t>
                      </a:r>
                      <a:endParaRPr lang="en-US" sz="1700" dirty="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a:effectLst/>
                        </a:rPr>
                        <a:t>Provided Data Rate</a:t>
                      </a:r>
                      <a:endParaRPr lang="en-US" sz="170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a:effectLst/>
                        </a:rPr>
                        <a:t>Collision Provisions</a:t>
                      </a:r>
                      <a:endParaRPr lang="en-US" sz="170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a:effectLst/>
                        </a:rPr>
                        <a:t>Interface</a:t>
                      </a:r>
                      <a:endParaRPr lang="en-US" sz="1700">
                        <a:effectLst/>
                        <a:latin typeface="Calibri"/>
                        <a:ea typeface="SimSun"/>
                        <a:cs typeface="Arial"/>
                      </a:endParaRPr>
                    </a:p>
                  </a:txBody>
                  <a:tcPr marL="0" marR="0" marT="0" marB="0" anchor="ctr"/>
                </a:tc>
              </a:tr>
              <a:tr h="441813">
                <a:tc>
                  <a:txBody>
                    <a:bodyPr/>
                    <a:lstStyle/>
                    <a:p>
                      <a:pPr marL="0" marR="0" algn="ctr">
                        <a:lnSpc>
                          <a:spcPct val="115000"/>
                        </a:lnSpc>
                        <a:spcBef>
                          <a:spcPts val="0"/>
                        </a:spcBef>
                        <a:spcAft>
                          <a:spcPts val="1000"/>
                        </a:spcAft>
                      </a:pPr>
                      <a:r>
                        <a:rPr lang="en-US" sz="1700" dirty="0">
                          <a:effectLst/>
                        </a:rPr>
                        <a:t>CY8CPLC10</a:t>
                      </a:r>
                      <a:endParaRPr lang="en-US" sz="1700" dirty="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dirty="0">
                          <a:effectLst/>
                        </a:rPr>
                        <a:t>56</a:t>
                      </a:r>
                      <a:endParaRPr lang="en-US" sz="1700" dirty="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a:effectLst/>
                        </a:rPr>
                        <a:t>2400</a:t>
                      </a:r>
                      <a:endParaRPr lang="en-US" sz="170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a:effectLst/>
                        </a:rPr>
                        <a:t>Yes</a:t>
                      </a:r>
                      <a:endParaRPr lang="en-US" sz="170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a:effectLst/>
                        </a:rPr>
                        <a:t>I2C</a:t>
                      </a:r>
                      <a:endParaRPr lang="en-US" sz="1700">
                        <a:effectLst/>
                        <a:latin typeface="Calibri"/>
                        <a:ea typeface="SimSun"/>
                        <a:cs typeface="Arial"/>
                      </a:endParaRPr>
                    </a:p>
                  </a:txBody>
                  <a:tcPr marL="0" marR="0" marT="0" marB="0" anchor="ctr"/>
                </a:tc>
              </a:tr>
              <a:tr h="593171">
                <a:tc>
                  <a:txBody>
                    <a:bodyPr/>
                    <a:lstStyle/>
                    <a:p>
                      <a:pPr marL="0" marR="0" algn="ctr">
                        <a:lnSpc>
                          <a:spcPct val="115000"/>
                        </a:lnSpc>
                        <a:spcBef>
                          <a:spcPts val="0"/>
                        </a:spcBef>
                        <a:spcAft>
                          <a:spcPts val="1000"/>
                        </a:spcAft>
                      </a:pPr>
                      <a:r>
                        <a:rPr lang="en-US" sz="1700" dirty="0">
                          <a:effectLst/>
                        </a:rPr>
                        <a:t>CY8CPLC20</a:t>
                      </a:r>
                      <a:endParaRPr lang="en-US" sz="1700" dirty="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dirty="0">
                          <a:effectLst/>
                        </a:rPr>
                        <a:t>56</a:t>
                      </a:r>
                      <a:endParaRPr lang="en-US" sz="1700" dirty="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dirty="0">
                          <a:effectLst/>
                        </a:rPr>
                        <a:t>2400</a:t>
                      </a:r>
                      <a:endParaRPr lang="en-US" sz="1700" dirty="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a:effectLst/>
                        </a:rPr>
                        <a:t>Yes</a:t>
                      </a:r>
                      <a:endParaRPr lang="en-US" sz="170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a:effectLst/>
                        </a:rPr>
                        <a:t>I2C, UART</a:t>
                      </a:r>
                      <a:endParaRPr lang="en-US" sz="1700">
                        <a:effectLst/>
                        <a:latin typeface="Calibri"/>
                        <a:ea typeface="SimSun"/>
                        <a:cs typeface="Arial"/>
                      </a:endParaRPr>
                    </a:p>
                  </a:txBody>
                  <a:tcPr marL="0" marR="0" marT="0" marB="0" anchor="ctr"/>
                </a:tc>
              </a:tr>
              <a:tr h="441813">
                <a:tc>
                  <a:txBody>
                    <a:bodyPr/>
                    <a:lstStyle/>
                    <a:p>
                      <a:pPr marL="0" marR="0" algn="ctr">
                        <a:lnSpc>
                          <a:spcPct val="115000"/>
                        </a:lnSpc>
                        <a:spcBef>
                          <a:spcPts val="0"/>
                        </a:spcBef>
                        <a:spcAft>
                          <a:spcPts val="1000"/>
                        </a:spcAft>
                      </a:pPr>
                      <a:r>
                        <a:rPr lang="en-US" sz="1700">
                          <a:effectLst/>
                        </a:rPr>
                        <a:t>ST7540</a:t>
                      </a:r>
                      <a:endParaRPr lang="en-US" sz="170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a:effectLst/>
                        </a:rPr>
                        <a:t>0</a:t>
                      </a:r>
                      <a:endParaRPr lang="en-US" sz="170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dirty="0">
                          <a:effectLst/>
                        </a:rPr>
                        <a:t>4800</a:t>
                      </a:r>
                      <a:endParaRPr lang="en-US" sz="1700" dirty="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a:effectLst/>
                        </a:rPr>
                        <a:t>No</a:t>
                      </a:r>
                      <a:endParaRPr lang="en-US" sz="170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a:effectLst/>
                        </a:rPr>
                        <a:t>UART,SPI</a:t>
                      </a:r>
                      <a:endParaRPr lang="en-US" sz="1700">
                        <a:effectLst/>
                        <a:latin typeface="Calibri"/>
                        <a:ea typeface="SimSun"/>
                        <a:cs typeface="Arial"/>
                      </a:endParaRPr>
                    </a:p>
                  </a:txBody>
                  <a:tcPr marL="0" marR="0" marT="0" marB="0" anchor="ctr"/>
                </a:tc>
              </a:tr>
              <a:tr h="441813">
                <a:tc>
                  <a:txBody>
                    <a:bodyPr/>
                    <a:lstStyle/>
                    <a:p>
                      <a:pPr marL="0" marR="0" algn="ctr">
                        <a:lnSpc>
                          <a:spcPct val="115000"/>
                        </a:lnSpc>
                        <a:spcBef>
                          <a:spcPts val="0"/>
                        </a:spcBef>
                        <a:spcAft>
                          <a:spcPts val="1000"/>
                        </a:spcAft>
                      </a:pPr>
                      <a:r>
                        <a:rPr lang="en-US" sz="1700">
                          <a:effectLst/>
                        </a:rPr>
                        <a:t>ST7570</a:t>
                      </a:r>
                      <a:endParaRPr lang="en-US" sz="170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a:effectLst/>
                        </a:rPr>
                        <a:t>112-336</a:t>
                      </a:r>
                      <a:endParaRPr lang="en-US" sz="170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dirty="0">
                          <a:effectLst/>
                        </a:rPr>
                        <a:t>2400</a:t>
                      </a:r>
                      <a:endParaRPr lang="en-US" sz="1700" dirty="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a:effectLst/>
                        </a:rPr>
                        <a:t>Yes</a:t>
                      </a:r>
                      <a:endParaRPr lang="en-US" sz="170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a:effectLst/>
                        </a:rPr>
                        <a:t>UART</a:t>
                      </a:r>
                      <a:endParaRPr lang="en-US" sz="1700">
                        <a:effectLst/>
                        <a:latin typeface="Calibri"/>
                        <a:ea typeface="SimSun"/>
                        <a:cs typeface="Arial"/>
                      </a:endParaRPr>
                    </a:p>
                  </a:txBody>
                  <a:tcPr marL="0" marR="0" marT="0" marB="0" anchor="ctr"/>
                </a:tc>
              </a:tr>
              <a:tr h="441813">
                <a:tc>
                  <a:txBody>
                    <a:bodyPr/>
                    <a:lstStyle/>
                    <a:p>
                      <a:pPr marL="0" marR="0" algn="ctr">
                        <a:lnSpc>
                          <a:spcPct val="115000"/>
                        </a:lnSpc>
                        <a:spcBef>
                          <a:spcPts val="0"/>
                        </a:spcBef>
                        <a:spcAft>
                          <a:spcPts val="1000"/>
                        </a:spcAft>
                      </a:pPr>
                      <a:r>
                        <a:rPr lang="en-US" sz="1700">
                          <a:effectLst/>
                        </a:rPr>
                        <a:t>ST7590</a:t>
                      </a:r>
                      <a:endParaRPr lang="en-US" sz="1700">
                        <a:effectLst/>
                        <a:latin typeface="Calibri"/>
                        <a:ea typeface="SimSun"/>
                        <a:cs typeface="Arial"/>
                      </a:endParaRPr>
                    </a:p>
                  </a:txBody>
                  <a:tcPr marL="68580" marR="68580" marT="9525" marB="0" anchor="ctr"/>
                </a:tc>
                <a:tc>
                  <a:txBody>
                    <a:bodyPr/>
                    <a:lstStyle/>
                    <a:p>
                      <a:pPr>
                        <a:lnSpc>
                          <a:spcPct val="115000"/>
                        </a:lnSpc>
                      </a:pPr>
                      <a:endParaRPr lang="en-US" sz="1700">
                        <a:effectLst/>
                        <a:latin typeface="Calibri"/>
                      </a:endParaRPr>
                    </a:p>
                  </a:txBody>
                  <a:tcPr marL="68580" marR="68580" marT="9525" marB="0" anchor="ctr"/>
                </a:tc>
                <a:tc>
                  <a:txBody>
                    <a:bodyPr/>
                    <a:lstStyle/>
                    <a:p>
                      <a:pPr marL="0" marR="0" algn="ctr">
                        <a:lnSpc>
                          <a:spcPct val="115000"/>
                        </a:lnSpc>
                        <a:spcBef>
                          <a:spcPts val="0"/>
                        </a:spcBef>
                        <a:spcAft>
                          <a:spcPts val="1000"/>
                        </a:spcAft>
                      </a:pPr>
                      <a:r>
                        <a:rPr lang="en-US" sz="1700" dirty="0">
                          <a:effectLst/>
                        </a:rPr>
                        <a:t>128000</a:t>
                      </a:r>
                      <a:endParaRPr lang="en-US" sz="1700" dirty="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dirty="0">
                          <a:effectLst/>
                        </a:rPr>
                        <a:t>Yes</a:t>
                      </a:r>
                      <a:endParaRPr lang="en-US" sz="1700" dirty="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a:effectLst/>
                        </a:rPr>
                        <a:t>UART,SPI</a:t>
                      </a:r>
                      <a:endParaRPr lang="en-US" sz="1700">
                        <a:effectLst/>
                        <a:latin typeface="Calibri"/>
                        <a:ea typeface="SimSun"/>
                        <a:cs typeface="Arial"/>
                      </a:endParaRPr>
                    </a:p>
                  </a:txBody>
                  <a:tcPr marL="0" marR="0" marT="0" marB="0" anchor="ctr"/>
                </a:tc>
              </a:tr>
              <a:tr h="441813">
                <a:tc>
                  <a:txBody>
                    <a:bodyPr/>
                    <a:lstStyle/>
                    <a:p>
                      <a:pPr marL="0" marR="0" algn="ctr">
                        <a:lnSpc>
                          <a:spcPct val="115000"/>
                        </a:lnSpc>
                        <a:spcBef>
                          <a:spcPts val="0"/>
                        </a:spcBef>
                        <a:spcAft>
                          <a:spcPts val="1000"/>
                        </a:spcAft>
                      </a:pPr>
                      <a:r>
                        <a:rPr lang="en-US" sz="1700">
                          <a:effectLst/>
                        </a:rPr>
                        <a:t>MAX2992</a:t>
                      </a:r>
                      <a:endParaRPr lang="en-US" sz="1700">
                        <a:effectLst/>
                        <a:latin typeface="Calibri"/>
                        <a:ea typeface="SimSun"/>
                        <a:cs typeface="Arial"/>
                      </a:endParaRPr>
                    </a:p>
                  </a:txBody>
                  <a:tcPr marL="68580" marR="68580" marT="9525" marB="0" anchor="ctr"/>
                </a:tc>
                <a:tc>
                  <a:txBody>
                    <a:bodyPr/>
                    <a:lstStyle/>
                    <a:p>
                      <a:pPr>
                        <a:lnSpc>
                          <a:spcPct val="115000"/>
                        </a:lnSpc>
                      </a:pPr>
                      <a:endParaRPr lang="en-US" sz="1700">
                        <a:effectLst/>
                        <a:latin typeface="Calibri"/>
                      </a:endParaRPr>
                    </a:p>
                  </a:txBody>
                  <a:tcPr marL="68580" marR="68580" marT="9525" marB="0" anchor="ctr"/>
                </a:tc>
                <a:tc>
                  <a:txBody>
                    <a:bodyPr/>
                    <a:lstStyle/>
                    <a:p>
                      <a:pPr marL="0" marR="0" algn="ctr">
                        <a:lnSpc>
                          <a:spcPct val="115000"/>
                        </a:lnSpc>
                        <a:spcBef>
                          <a:spcPts val="0"/>
                        </a:spcBef>
                        <a:spcAft>
                          <a:spcPts val="1000"/>
                        </a:spcAft>
                      </a:pPr>
                      <a:r>
                        <a:rPr lang="en-US" sz="1700">
                          <a:effectLst/>
                        </a:rPr>
                        <a:t>300000</a:t>
                      </a:r>
                      <a:endParaRPr lang="en-US" sz="170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dirty="0">
                          <a:effectLst/>
                        </a:rPr>
                        <a:t>Yes</a:t>
                      </a:r>
                      <a:endParaRPr lang="en-US" sz="1700" dirty="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a:effectLst/>
                        </a:rPr>
                        <a:t>UART,SPI</a:t>
                      </a:r>
                      <a:endParaRPr lang="en-US" sz="1700">
                        <a:effectLst/>
                        <a:latin typeface="Calibri"/>
                        <a:ea typeface="SimSun"/>
                        <a:cs typeface="Arial"/>
                      </a:endParaRPr>
                    </a:p>
                  </a:txBody>
                  <a:tcPr marL="0" marR="0" marT="0" marB="0" anchor="ctr"/>
                </a:tc>
              </a:tr>
              <a:tr h="441813">
                <a:tc>
                  <a:txBody>
                    <a:bodyPr/>
                    <a:lstStyle/>
                    <a:p>
                      <a:pPr marL="0" marR="0" algn="ctr">
                        <a:lnSpc>
                          <a:spcPct val="115000"/>
                        </a:lnSpc>
                        <a:spcBef>
                          <a:spcPts val="0"/>
                        </a:spcBef>
                        <a:spcAft>
                          <a:spcPts val="1000"/>
                        </a:spcAft>
                      </a:pPr>
                      <a:r>
                        <a:rPr lang="en-US" sz="1700">
                          <a:effectLst/>
                        </a:rPr>
                        <a:t>ATSAM4CP16B</a:t>
                      </a:r>
                      <a:endParaRPr lang="en-US" sz="1700">
                        <a:effectLst/>
                        <a:latin typeface="Calibri"/>
                        <a:ea typeface="SimSun"/>
                        <a:cs typeface="Arial"/>
                      </a:endParaRPr>
                    </a:p>
                  </a:txBody>
                  <a:tcPr marL="68580" marR="68580" marT="9525" marB="0" anchor="ctr"/>
                </a:tc>
                <a:tc>
                  <a:txBody>
                    <a:bodyPr/>
                    <a:lstStyle/>
                    <a:p>
                      <a:pPr>
                        <a:lnSpc>
                          <a:spcPct val="115000"/>
                        </a:lnSpc>
                      </a:pPr>
                      <a:endParaRPr lang="en-US" sz="1700">
                        <a:effectLst/>
                        <a:latin typeface="Calibri"/>
                      </a:endParaRPr>
                    </a:p>
                  </a:txBody>
                  <a:tcPr marL="68580" marR="68580" marT="9525" marB="0" anchor="ctr"/>
                </a:tc>
                <a:tc>
                  <a:txBody>
                    <a:bodyPr/>
                    <a:lstStyle/>
                    <a:p>
                      <a:pPr marL="0" marR="0" algn="ctr">
                        <a:lnSpc>
                          <a:spcPct val="115000"/>
                        </a:lnSpc>
                        <a:spcBef>
                          <a:spcPts val="0"/>
                        </a:spcBef>
                        <a:spcAft>
                          <a:spcPts val="1000"/>
                        </a:spcAft>
                      </a:pPr>
                      <a:r>
                        <a:rPr lang="en-US" sz="1700">
                          <a:effectLst/>
                        </a:rPr>
                        <a:t>128000</a:t>
                      </a:r>
                      <a:endParaRPr lang="en-US" sz="170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dirty="0">
                          <a:effectLst/>
                        </a:rPr>
                        <a:t>Yes</a:t>
                      </a:r>
                      <a:endParaRPr lang="en-US" sz="1700" dirty="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dirty="0">
                          <a:effectLst/>
                        </a:rPr>
                        <a:t>UART,SPI</a:t>
                      </a:r>
                      <a:endParaRPr lang="en-US" sz="1700" dirty="0">
                        <a:effectLst/>
                        <a:latin typeface="Calibri"/>
                        <a:ea typeface="SimSun"/>
                        <a:cs typeface="Arial"/>
                      </a:endParaRPr>
                    </a:p>
                  </a:txBody>
                  <a:tcPr marL="0" marR="0" marT="0" marB="0" anchor="ctr"/>
                </a:tc>
              </a:tr>
              <a:tr h="441813">
                <a:tc>
                  <a:txBody>
                    <a:bodyPr/>
                    <a:lstStyle/>
                    <a:p>
                      <a:pPr marL="0" marR="0" algn="ctr">
                        <a:lnSpc>
                          <a:spcPct val="115000"/>
                        </a:lnSpc>
                        <a:spcBef>
                          <a:spcPts val="0"/>
                        </a:spcBef>
                        <a:spcAft>
                          <a:spcPts val="1000"/>
                        </a:spcAft>
                      </a:pPr>
                      <a:r>
                        <a:rPr lang="en-US" sz="1700" dirty="0">
                          <a:effectLst/>
                        </a:rPr>
                        <a:t>TDA5051A</a:t>
                      </a:r>
                      <a:endParaRPr lang="en-US" sz="1700" dirty="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a:effectLst/>
                        </a:rPr>
                        <a:t>0</a:t>
                      </a:r>
                      <a:endParaRPr lang="en-US" sz="170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a:effectLst/>
                        </a:rPr>
                        <a:t>1200</a:t>
                      </a:r>
                      <a:endParaRPr lang="en-US" sz="170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a:effectLst/>
                        </a:rPr>
                        <a:t>no</a:t>
                      </a:r>
                      <a:endParaRPr lang="en-US" sz="1700">
                        <a:effectLst/>
                        <a:latin typeface="Calibri"/>
                        <a:ea typeface="SimSun"/>
                        <a:cs typeface="Arial"/>
                      </a:endParaRPr>
                    </a:p>
                  </a:txBody>
                  <a:tcPr marL="68580" marR="68580" marT="9525" marB="0" anchor="ctr"/>
                </a:tc>
                <a:tc>
                  <a:txBody>
                    <a:bodyPr/>
                    <a:lstStyle/>
                    <a:p>
                      <a:pPr marL="0" marR="0" algn="ctr">
                        <a:lnSpc>
                          <a:spcPct val="115000"/>
                        </a:lnSpc>
                        <a:spcBef>
                          <a:spcPts val="0"/>
                        </a:spcBef>
                        <a:spcAft>
                          <a:spcPts val="1000"/>
                        </a:spcAft>
                      </a:pPr>
                      <a:r>
                        <a:rPr lang="en-US" sz="1700" dirty="0">
                          <a:effectLst/>
                        </a:rPr>
                        <a:t>Digital</a:t>
                      </a:r>
                      <a:endParaRPr lang="en-US" sz="1700" dirty="0">
                        <a:effectLst/>
                        <a:latin typeface="Calibri"/>
                        <a:ea typeface="SimSun"/>
                        <a:cs typeface="Arial"/>
                      </a:endParaRPr>
                    </a:p>
                  </a:txBody>
                  <a:tcPr marL="0" marR="0" marT="0" marB="0" anchor="ctr"/>
                </a:tc>
              </a:tr>
            </a:tbl>
          </a:graphicData>
        </a:graphic>
      </p:graphicFrame>
      <p:sp>
        <p:nvSpPr>
          <p:cNvPr id="5" name="Rectangle 4"/>
          <p:cNvSpPr/>
          <p:nvPr/>
        </p:nvSpPr>
        <p:spPr>
          <a:xfrm>
            <a:off x="493614" y="4418251"/>
            <a:ext cx="11304574" cy="1310910"/>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93614" y="2451887"/>
            <a:ext cx="11450230" cy="979136"/>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1612193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PLC Rethought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The chips capable of achieving such a data rate have hundreds of pins, so we would like to avoid routing for such chips if possible.</a:t>
                </a:r>
              </a:p>
              <a:p>
                <a:r>
                  <a:rPr lang="en-US" dirty="0" smtClean="0"/>
                  <a:t>Rethought what could be possible:</a:t>
                </a:r>
              </a:p>
              <a:p>
                <a:pPr lvl="1"/>
                <a:r>
                  <a:rPr lang="en-US" dirty="0" smtClean="0"/>
                  <a:t>Transmit data for gang (2 outlets) instead of one outlet</a:t>
                </a:r>
              </a:p>
              <a:p>
                <a:pPr lvl="1"/>
                <a:r>
                  <a:rPr lang="en-US" dirty="0" smtClean="0"/>
                  <a:t>We want to transmit voltage, current, and power factor</a:t>
                </a:r>
              </a:p>
              <a:p>
                <a:pPr lvl="2"/>
                <a:r>
                  <a:rPr lang="en-US" dirty="0" smtClean="0"/>
                  <a:t>Adds possibility of additional features &amp; graphs </a:t>
                </a:r>
              </a:p>
              <a:p>
                <a:pPr lvl="1"/>
                <a:r>
                  <a:rPr lang="en-US" dirty="0" smtClean="0"/>
                  <a:t>Voltage = 5 bit offset from 100, Current = 10-bit resolution, PF 1:-1, 8 bit resolution.</a:t>
                </a:r>
              </a:p>
              <a:p>
                <a:pPr lvl="1"/>
                <a:r>
                  <a:rPr lang="en-US" dirty="0" smtClean="0"/>
                  <a:t>Default transmission interval = 15 sec, near real time = 1 sec</a:t>
                </a:r>
              </a:p>
              <a:p>
                <a14:m>
                  <m:oMath xmlns:m="http://schemas.openxmlformats.org/officeDocument/2006/math">
                    <m:r>
                      <a:rPr lang="en-US" i="1">
                        <a:latin typeface="Cambria Math" panose="02040503050406030204" pitchFamily="18" charset="0"/>
                      </a:rPr>
                      <m:t>𝐵</m:t>
                    </m:r>
                    <m:r>
                      <a:rPr lang="en-US" i="1">
                        <a:latin typeface="Cambria Math" panose="02040503050406030204" pitchFamily="18" charset="0"/>
                      </a:rPr>
                      <m:t>&gt;(</m:t>
                    </m:r>
                    <m:r>
                      <a:rPr lang="en-US" i="1">
                        <a:latin typeface="Cambria Math" panose="02040503050406030204" pitchFamily="18" charset="0"/>
                      </a:rPr>
                      <m:t>𝑀𝐺</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b="0" i="1" smtClean="0">
                            <a:latin typeface="Cambria Math"/>
                          </a:rPr>
                          <m:t>𝐺</m:t>
                        </m:r>
                        <m:r>
                          <a:rPr lang="en-US" i="1">
                            <a:latin typeface="Cambria Math" panose="02040503050406030204" pitchFamily="18" charset="0"/>
                          </a:rPr>
                          <m:t>𝑅</m:t>
                        </m:r>
                      </m:sub>
                    </m:sSub>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𝑅</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b="0" i="1" smtClean="0">
                            <a:latin typeface="Cambria Math"/>
                          </a:rPr>
                          <m:t>𝐺𝑅</m:t>
                        </m:r>
                      </m:sub>
                    </m:sSub>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𝐷</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𝑃</m:t>
                        </m:r>
                        <m:r>
                          <a:rPr lang="en-US" i="1">
                            <a:latin typeface="Cambria Math" panose="02040503050406030204" pitchFamily="18" charset="0"/>
                          </a:rPr>
                          <m:t>+</m:t>
                        </m:r>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𝑙𝑜𝑔</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a:rPr>
                                      <m:t>2∗</m:t>
                                    </m:r>
                                    <m:r>
                                      <a:rPr lang="en-US" i="1">
                                        <a:latin typeface="Cambria Math" panose="02040503050406030204" pitchFamily="18" charset="0"/>
                                      </a:rPr>
                                      <m:t>𝑀</m:t>
                                    </m:r>
                                    <m:r>
                                      <a:rPr lang="en-US" b="0" i="1" baseline="-25000" smtClean="0">
                                        <a:latin typeface="Cambria Math"/>
                                      </a:rPr>
                                      <m:t>𝐺</m:t>
                                    </m:r>
                                  </m:e>
                                </m:d>
                              </m:e>
                            </m:d>
                          </m:e>
                        </m:d>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𝑃𝐹</m:t>
                        </m:r>
                      </m:e>
                    </m:d>
                  </m:oMath>
                </a14:m>
                <a:r>
                  <a:rPr lang="en-US" dirty="0"/>
                  <a:t>	</a:t>
                </a:r>
                <a:endParaRPr lang="en-US" dirty="0" smtClean="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30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817229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PLC Rethought</a:t>
            </a:r>
            <a:endParaRPr lang="en-US" dirty="0"/>
          </a:p>
        </p:txBody>
      </p:sp>
      <p:sp>
        <p:nvSpPr>
          <p:cNvPr id="3" name="Content Placeholder 2"/>
          <p:cNvSpPr>
            <a:spLocks noGrp="1"/>
          </p:cNvSpPr>
          <p:nvPr>
            <p:ph idx="1"/>
          </p:nvPr>
        </p:nvSpPr>
        <p:spPr/>
        <p:txBody>
          <a:bodyPr>
            <a:normAutofit lnSpcReduction="10000"/>
          </a:bodyPr>
          <a:lstStyle/>
          <a:p>
            <a:r>
              <a:rPr lang="en-US" dirty="0" smtClean="0"/>
              <a:t>Assuming 100 Gangs, and at most 5 Gangs transmitting at real time,</a:t>
            </a:r>
            <a:r>
              <a:rPr lang="en-US" dirty="0"/>
              <a:t> </a:t>
            </a:r>
            <a:r>
              <a:rPr lang="en-US" dirty="0" smtClean="0"/>
              <a:t>as well as the reductions made here, then the minimum is</a:t>
            </a:r>
          </a:p>
          <a:p>
            <a:pPr lvl="1"/>
            <a:r>
              <a:rPr lang="en-US" dirty="0"/>
              <a:t>340 </a:t>
            </a:r>
            <a:r>
              <a:rPr lang="en-US" dirty="0" smtClean="0"/>
              <a:t>bps</a:t>
            </a:r>
          </a:p>
          <a:p>
            <a:r>
              <a:rPr lang="en-US" dirty="0" smtClean="0"/>
              <a:t>Using the desired Cypress chips, with P=56 bits, then</a:t>
            </a:r>
          </a:p>
          <a:p>
            <a:pPr lvl="1"/>
            <a:r>
              <a:rPr lang="en-US" dirty="0" smtClean="0"/>
              <a:t>896 bps</a:t>
            </a:r>
          </a:p>
          <a:p>
            <a:pPr lvl="1"/>
            <a:r>
              <a:rPr lang="en-US" dirty="0" smtClean="0"/>
              <a:t>This is well below the provided 2400 bps, but if it is exceeded, then it is possible to reduce the number of outlets, as a typical home does not have 200.</a:t>
            </a:r>
          </a:p>
          <a:p>
            <a:pPr lvl="1"/>
            <a:r>
              <a:rPr lang="en-US" dirty="0" smtClean="0"/>
              <a:t>Further, the default rate could be modified.</a:t>
            </a:r>
          </a:p>
          <a:p>
            <a:r>
              <a:rPr lang="en-US" dirty="0" smtClean="0"/>
              <a:t>Options narrowed to Cypress CY8CPLC10 and CY8CPLC20 (</a:t>
            </a:r>
            <a:r>
              <a:rPr lang="en-US" dirty="0" err="1" smtClean="0"/>
              <a:t>PSoC</a:t>
            </a:r>
            <a:r>
              <a:rPr lang="en-US" dirty="0" smtClean="0"/>
              <a:t> version of CY8CPLC10).</a:t>
            </a:r>
          </a:p>
          <a:p>
            <a:endParaRPr lang="en-US" dirty="0">
              <a:latin typeface="Calibri"/>
              <a:ea typeface="SimSun"/>
              <a:cs typeface="Arial"/>
            </a:endParaRPr>
          </a:p>
          <a:p>
            <a:endParaRPr lang="en-US" dirty="0" smtClean="0"/>
          </a:p>
        </p:txBody>
      </p:sp>
      <p:pic>
        <p:nvPicPr>
          <p:cNvPr id="4" name="Picture 3"/>
          <p:cNvPicPr/>
          <p:nvPr/>
        </p:nvPicPr>
        <p:blipFill>
          <a:blip r:embed="rId3"/>
          <a:stretch>
            <a:fillRect/>
          </a:stretch>
        </p:blipFill>
        <p:spPr>
          <a:xfrm>
            <a:off x="9734550" y="2534508"/>
            <a:ext cx="2335943" cy="2342291"/>
          </a:xfrm>
          <a:prstGeom prst="rect">
            <a:avLst/>
          </a:prstGeom>
        </p:spPr>
      </p:pic>
      <p:sp>
        <p:nvSpPr>
          <p:cNvPr id="5" name="Slide Number Placeholder 4"/>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4179013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Module</a:t>
            </a:r>
            <a:endParaRPr lang="en-US" dirty="0"/>
          </a:p>
        </p:txBody>
      </p:sp>
      <p:pic>
        <p:nvPicPr>
          <p:cNvPr id="4" name="Content Placeholder 3"/>
          <p:cNvPicPr>
            <a:picLocks noGrp="1" noChangeAspect="1"/>
          </p:cNvPicPr>
          <p:nvPr>
            <p:ph idx="1"/>
          </p:nvPr>
        </p:nvPicPr>
        <p:blipFill>
          <a:blip r:embed="rId3"/>
          <a:stretch>
            <a:fillRect/>
          </a:stretch>
        </p:blipFill>
        <p:spPr>
          <a:xfrm>
            <a:off x="522256" y="1976438"/>
            <a:ext cx="11147487" cy="4373313"/>
          </a:xfrm>
          <a:prstGeom prst="rect">
            <a:avLst/>
          </a:prstGeom>
        </p:spPr>
      </p:pic>
      <p:sp>
        <p:nvSpPr>
          <p:cNvPr id="3" name="Slide Number Placeholder 2"/>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2425726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Storage</a:t>
            </a:r>
            <a:endParaRPr lang="en-US" dirty="0"/>
          </a:p>
        </p:txBody>
      </p:sp>
      <p:sp>
        <p:nvSpPr>
          <p:cNvPr id="3" name="Content Placeholder 2"/>
          <p:cNvSpPr>
            <a:spLocks noGrp="1"/>
          </p:cNvSpPr>
          <p:nvPr>
            <p:ph idx="1"/>
          </p:nvPr>
        </p:nvSpPr>
        <p:spPr/>
        <p:txBody>
          <a:bodyPr/>
          <a:lstStyle/>
          <a:p>
            <a:r>
              <a:rPr lang="en-US" dirty="0" smtClean="0"/>
              <a:t>Data needs to be stored in order for it to be presented to the user</a:t>
            </a:r>
          </a:p>
          <a:p>
            <a:r>
              <a:rPr lang="en-US" dirty="0" smtClean="0"/>
              <a:t>Can be stored in multiple ways:</a:t>
            </a:r>
          </a:p>
          <a:p>
            <a:pPr lvl="1"/>
            <a:r>
              <a:rPr lang="en-US" dirty="0" smtClean="0"/>
              <a:t>One single file</a:t>
            </a:r>
          </a:p>
          <a:p>
            <a:pPr lvl="1"/>
            <a:r>
              <a:rPr lang="en-US" dirty="0" smtClean="0"/>
              <a:t>Database</a:t>
            </a:r>
          </a:p>
          <a:p>
            <a:pPr lvl="1"/>
            <a:r>
              <a:rPr lang="en-US" dirty="0" smtClean="0"/>
              <a:t>Memory</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1211885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Choose a Database?</a:t>
            </a:r>
            <a:endParaRPr lang="en-US" dirty="0"/>
          </a:p>
        </p:txBody>
      </p:sp>
      <p:sp>
        <p:nvSpPr>
          <p:cNvPr id="3" name="Content Placeholder 2"/>
          <p:cNvSpPr>
            <a:spLocks noGrp="1"/>
          </p:cNvSpPr>
          <p:nvPr>
            <p:ph idx="1"/>
          </p:nvPr>
        </p:nvSpPr>
        <p:spPr/>
        <p:txBody>
          <a:bodyPr/>
          <a:lstStyle/>
          <a:p>
            <a:r>
              <a:rPr lang="en-US" dirty="0" smtClean="0"/>
              <a:t>Queries: being able to search through all of the data</a:t>
            </a:r>
          </a:p>
          <a:p>
            <a:r>
              <a:rPr lang="en-US" dirty="0" smtClean="0"/>
              <a:t>Large data sets handled easily</a:t>
            </a:r>
          </a:p>
          <a:p>
            <a:r>
              <a:rPr lang="en-US" dirty="0" smtClean="0"/>
              <a:t>Easier to manage data (DBMS)</a:t>
            </a:r>
          </a:p>
          <a:p>
            <a:r>
              <a:rPr lang="en-US" dirty="0" smtClean="0"/>
              <a:t>ACID (Atomicity, Consistency, Isolation, Durability) Compliance</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4285642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	</a:t>
            </a:r>
            <a:endParaRPr lang="en-US" dirty="0"/>
          </a:p>
        </p:txBody>
      </p:sp>
      <p:sp>
        <p:nvSpPr>
          <p:cNvPr id="3" name="Content Placeholder 2"/>
          <p:cNvSpPr>
            <a:spLocks noGrp="1"/>
          </p:cNvSpPr>
          <p:nvPr>
            <p:ph idx="1"/>
          </p:nvPr>
        </p:nvSpPr>
        <p:spPr/>
        <p:txBody>
          <a:bodyPr>
            <a:normAutofit lnSpcReduction="10000"/>
          </a:bodyPr>
          <a:lstStyle/>
          <a:p>
            <a:r>
              <a:rPr lang="en-US" dirty="0" smtClean="0"/>
              <a:t>Customer Needs</a:t>
            </a:r>
          </a:p>
          <a:p>
            <a:r>
              <a:rPr lang="en-US" dirty="0" smtClean="0"/>
              <a:t>Engineering Specifications</a:t>
            </a:r>
          </a:p>
          <a:p>
            <a:r>
              <a:rPr lang="en-US" dirty="0" smtClean="0"/>
              <a:t>Concept Selection</a:t>
            </a:r>
          </a:p>
          <a:p>
            <a:r>
              <a:rPr lang="en-US" dirty="0" smtClean="0"/>
              <a:t>Top Level Design</a:t>
            </a:r>
          </a:p>
          <a:p>
            <a:r>
              <a:rPr lang="en-US" dirty="0" smtClean="0"/>
              <a:t>Detailed System Diagrams</a:t>
            </a:r>
          </a:p>
          <a:p>
            <a:r>
              <a:rPr lang="en-US" dirty="0" smtClean="0"/>
              <a:t>Bill of Materials</a:t>
            </a:r>
          </a:p>
          <a:p>
            <a:r>
              <a:rPr lang="en-US" dirty="0" smtClean="0"/>
              <a:t>Risks</a:t>
            </a:r>
          </a:p>
          <a:p>
            <a:r>
              <a:rPr lang="en-US" dirty="0" smtClean="0"/>
              <a:t>Testing</a:t>
            </a:r>
          </a:p>
          <a:p>
            <a:r>
              <a:rPr lang="en-US" dirty="0" smtClean="0"/>
              <a:t>Questions</a:t>
            </a:r>
          </a:p>
        </p:txBody>
      </p:sp>
      <p:sp>
        <p:nvSpPr>
          <p:cNvPr id="4" name="Slide Number Placeholder 3"/>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3036204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Management System (DBMS)</a:t>
            </a:r>
            <a:endParaRPr lang="en-US" dirty="0"/>
          </a:p>
        </p:txBody>
      </p:sp>
      <p:sp>
        <p:nvSpPr>
          <p:cNvPr id="3" name="Content Placeholder 2"/>
          <p:cNvSpPr>
            <a:spLocks noGrp="1"/>
          </p:cNvSpPr>
          <p:nvPr>
            <p:ph idx="1"/>
          </p:nvPr>
        </p:nvSpPr>
        <p:spPr/>
        <p:txBody>
          <a:bodyPr/>
          <a:lstStyle/>
          <a:p>
            <a:r>
              <a:rPr lang="en-US" dirty="0" smtClean="0"/>
              <a:t>Creating, Updating, Querying, Administrating Databased</a:t>
            </a:r>
          </a:p>
          <a:p>
            <a:r>
              <a:rPr lang="en-US" dirty="0" smtClean="0"/>
              <a:t>Popular DBMSs:</a:t>
            </a:r>
          </a:p>
          <a:p>
            <a:pPr lvl="1"/>
            <a:r>
              <a:rPr lang="en-US" dirty="0" smtClean="0"/>
              <a:t>Microsoft SQL Server</a:t>
            </a:r>
          </a:p>
          <a:p>
            <a:pPr lvl="1"/>
            <a:r>
              <a:rPr lang="en-US" dirty="0" smtClean="0"/>
              <a:t>MySQL</a:t>
            </a:r>
          </a:p>
          <a:p>
            <a:pPr lvl="1"/>
            <a:r>
              <a:rPr lang="en-US" dirty="0" smtClean="0"/>
              <a:t>PostgreSQL</a:t>
            </a:r>
          </a:p>
          <a:p>
            <a:pPr lvl="1"/>
            <a:r>
              <a:rPr lang="en-US" dirty="0" smtClean="0"/>
              <a:t>SQLite</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3809649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SQL Server</a:t>
            </a:r>
            <a:endParaRPr lang="en-US" dirty="0"/>
          </a:p>
        </p:txBody>
      </p:sp>
      <p:sp>
        <p:nvSpPr>
          <p:cNvPr id="3" name="Content Placeholder 2"/>
          <p:cNvSpPr>
            <a:spLocks noGrp="1"/>
          </p:cNvSpPr>
          <p:nvPr>
            <p:ph idx="1"/>
          </p:nvPr>
        </p:nvSpPr>
        <p:spPr/>
        <p:txBody>
          <a:bodyPr/>
          <a:lstStyle/>
          <a:p>
            <a:r>
              <a:rPr lang="en-US" dirty="0" smtClean="0"/>
              <a:t>Developed by Microsoft</a:t>
            </a:r>
          </a:p>
          <a:p>
            <a:r>
              <a:rPr lang="en-US" dirty="0" smtClean="0"/>
              <a:t>Windows Server OS only</a:t>
            </a:r>
          </a:p>
          <a:p>
            <a:r>
              <a:rPr lang="en-US" dirty="0" smtClean="0"/>
              <a:t>Commercial license</a:t>
            </a:r>
          </a:p>
          <a:p>
            <a:r>
              <a:rPr lang="en-US" dirty="0" smtClean="0"/>
              <a:t>ACID Compliant</a:t>
            </a:r>
          </a:p>
          <a:p>
            <a:r>
              <a:rPr lang="en-US" dirty="0" smtClean="0"/>
              <a:t>Smaller number of programming languages supported</a:t>
            </a:r>
          </a:p>
          <a:p>
            <a:r>
              <a:rPr lang="en-US" dirty="0" smtClean="0"/>
              <a:t>Multiple locking techniques, based on current transaction</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1402241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MySQL</a:t>
            </a:r>
            <a:endParaRPr lang="en-US" dirty="0"/>
          </a:p>
        </p:txBody>
      </p:sp>
      <p:sp>
        <p:nvSpPr>
          <p:cNvPr id="3" name="Content Placeholder 2"/>
          <p:cNvSpPr>
            <a:spLocks noGrp="1"/>
          </p:cNvSpPr>
          <p:nvPr>
            <p:ph idx="1"/>
          </p:nvPr>
        </p:nvSpPr>
        <p:spPr/>
        <p:txBody>
          <a:bodyPr/>
          <a:lstStyle/>
          <a:p>
            <a:r>
              <a:rPr lang="en-US" dirty="0" smtClean="0"/>
              <a:t>Developed by Oracle</a:t>
            </a:r>
          </a:p>
          <a:p>
            <a:r>
              <a:rPr lang="en-US" dirty="0" smtClean="0"/>
              <a:t>Available on all operating systems</a:t>
            </a:r>
          </a:p>
          <a:p>
            <a:r>
              <a:rPr lang="en-US" dirty="0" smtClean="0"/>
              <a:t>GPL open-source commercial license</a:t>
            </a:r>
          </a:p>
          <a:p>
            <a:r>
              <a:rPr lang="en-US" dirty="0" smtClean="0"/>
              <a:t>ACID compliant (depending on storage engine)</a:t>
            </a:r>
          </a:p>
          <a:p>
            <a:r>
              <a:rPr lang="en-US" dirty="0" smtClean="0"/>
              <a:t>Many programming languages supported</a:t>
            </a:r>
          </a:p>
          <a:p>
            <a:r>
              <a:rPr lang="en-US" dirty="0" smtClean="0"/>
              <a:t>Table-level or row-level locking (depending on storage engine)</a:t>
            </a:r>
          </a:p>
        </p:txBody>
      </p:sp>
      <p:sp>
        <p:nvSpPr>
          <p:cNvPr id="4" name="Slide Number Placeholder 3"/>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874126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PostgreSQL</a:t>
            </a:r>
            <a:endParaRPr lang="en-US" dirty="0"/>
          </a:p>
        </p:txBody>
      </p:sp>
      <p:sp>
        <p:nvSpPr>
          <p:cNvPr id="3" name="Content Placeholder 2"/>
          <p:cNvSpPr>
            <a:spLocks noGrp="1"/>
          </p:cNvSpPr>
          <p:nvPr>
            <p:ph idx="1"/>
          </p:nvPr>
        </p:nvSpPr>
        <p:spPr/>
        <p:txBody>
          <a:bodyPr/>
          <a:lstStyle/>
          <a:p>
            <a:r>
              <a:rPr lang="en-US" dirty="0" smtClean="0"/>
              <a:t>Developed by PostgreSQL</a:t>
            </a:r>
          </a:p>
          <a:p>
            <a:r>
              <a:rPr lang="en-US" dirty="0" smtClean="0"/>
              <a:t>Available on all operating systems</a:t>
            </a:r>
          </a:p>
          <a:p>
            <a:r>
              <a:rPr lang="en-US" dirty="0" smtClean="0"/>
              <a:t>BSD open-source license</a:t>
            </a:r>
          </a:p>
          <a:p>
            <a:r>
              <a:rPr lang="en-US" dirty="0" smtClean="0"/>
              <a:t>ACID compliant</a:t>
            </a:r>
          </a:p>
          <a:p>
            <a:r>
              <a:rPr lang="en-US" dirty="0" smtClean="0"/>
              <a:t>Fewer programming languages supported than MySQL</a:t>
            </a:r>
          </a:p>
          <a:p>
            <a:r>
              <a:rPr lang="en-US" dirty="0" smtClean="0"/>
              <a:t>Both locking mechanisms supported</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1688002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SQLite</a:t>
            </a:r>
            <a:endParaRPr lang="en-US" dirty="0"/>
          </a:p>
        </p:txBody>
      </p:sp>
      <p:sp>
        <p:nvSpPr>
          <p:cNvPr id="3" name="Content Placeholder 2"/>
          <p:cNvSpPr>
            <a:spLocks noGrp="1"/>
          </p:cNvSpPr>
          <p:nvPr>
            <p:ph idx="1"/>
          </p:nvPr>
        </p:nvSpPr>
        <p:spPr/>
        <p:txBody>
          <a:bodyPr/>
          <a:lstStyle/>
          <a:p>
            <a:r>
              <a:rPr lang="en-US" dirty="0" smtClean="0"/>
              <a:t>Developed by Richard </a:t>
            </a:r>
            <a:r>
              <a:rPr lang="en-US" dirty="0" err="1" smtClean="0"/>
              <a:t>Hipp</a:t>
            </a:r>
            <a:r>
              <a:rPr lang="en-US" dirty="0" smtClean="0"/>
              <a:t> (originally)</a:t>
            </a:r>
          </a:p>
          <a:p>
            <a:r>
              <a:rPr lang="en-US" dirty="0" smtClean="0"/>
              <a:t>Available on all operating systems</a:t>
            </a:r>
          </a:p>
          <a:p>
            <a:r>
              <a:rPr lang="en-US" dirty="0" smtClean="0"/>
              <a:t>Open source through public domain license</a:t>
            </a:r>
          </a:p>
          <a:p>
            <a:r>
              <a:rPr lang="en-US" dirty="0" smtClean="0"/>
              <a:t>ACID Compliant</a:t>
            </a:r>
          </a:p>
          <a:p>
            <a:r>
              <a:rPr lang="en-US" dirty="0" smtClean="0"/>
              <a:t>Many programming languages supported</a:t>
            </a:r>
          </a:p>
          <a:p>
            <a:r>
              <a:rPr lang="en-US" dirty="0" smtClean="0"/>
              <a:t>Variation of table-level locking supported</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667983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MySQL Storage Engine</a:t>
            </a:r>
            <a:endParaRPr lang="en-US" dirty="0"/>
          </a:p>
        </p:txBody>
      </p:sp>
      <p:sp>
        <p:nvSpPr>
          <p:cNvPr id="3" name="Content Placeholder 2"/>
          <p:cNvSpPr>
            <a:spLocks noGrp="1"/>
          </p:cNvSpPr>
          <p:nvPr>
            <p:ph idx="1"/>
          </p:nvPr>
        </p:nvSpPr>
        <p:spPr/>
        <p:txBody>
          <a:bodyPr/>
          <a:lstStyle/>
          <a:p>
            <a:r>
              <a:rPr lang="en-US" dirty="0" smtClean="0"/>
              <a:t>Memory</a:t>
            </a:r>
          </a:p>
          <a:p>
            <a:pPr lvl="1"/>
            <a:r>
              <a:rPr lang="en-US" dirty="0" smtClean="0"/>
              <a:t>Data is stored in memory, then flushed to disk once enough changes made</a:t>
            </a:r>
          </a:p>
          <a:p>
            <a:pPr lvl="1"/>
            <a:r>
              <a:rPr lang="en-US" dirty="0" smtClean="0"/>
              <a:t>Quicker access times, but risk of data loss during power outage</a:t>
            </a:r>
          </a:p>
          <a:p>
            <a:r>
              <a:rPr lang="en-US" dirty="0" smtClean="0"/>
              <a:t>MyISAM</a:t>
            </a:r>
          </a:p>
          <a:p>
            <a:pPr lvl="1"/>
            <a:r>
              <a:rPr lang="en-US" dirty="0" smtClean="0"/>
              <a:t>Not ACID Compliant</a:t>
            </a:r>
          </a:p>
          <a:p>
            <a:pPr lvl="1"/>
            <a:r>
              <a:rPr lang="en-US" dirty="0" smtClean="0"/>
              <a:t>Table-level locking (good for read heavy applications)</a:t>
            </a:r>
          </a:p>
          <a:p>
            <a:r>
              <a:rPr lang="en-US" dirty="0" smtClean="0"/>
              <a:t>InnoDB</a:t>
            </a:r>
          </a:p>
          <a:p>
            <a:pPr lvl="1"/>
            <a:r>
              <a:rPr lang="en-US" dirty="0" smtClean="0"/>
              <a:t>ACID Compliant</a:t>
            </a:r>
          </a:p>
          <a:p>
            <a:pPr lvl="1"/>
            <a:r>
              <a:rPr lang="en-US" dirty="0" smtClean="0"/>
              <a:t>Row-level locking (good for write heavy applications)</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1382256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Embedded Platform</a:t>
            </a:r>
            <a:endParaRPr lang="en-US" dirty="0"/>
          </a:p>
        </p:txBody>
      </p:sp>
      <p:sp>
        <p:nvSpPr>
          <p:cNvPr id="5" name="Content Placeholder 4"/>
          <p:cNvSpPr>
            <a:spLocks noGrp="1"/>
          </p:cNvSpPr>
          <p:nvPr>
            <p:ph idx="1"/>
          </p:nvPr>
        </p:nvSpPr>
        <p:spPr>
          <a:xfrm>
            <a:off x="1183686" y="2153469"/>
            <a:ext cx="4164786" cy="2904564"/>
          </a:xfrm>
        </p:spPr>
        <p:txBody>
          <a:bodyPr>
            <a:normAutofit lnSpcReduction="10000"/>
          </a:bodyPr>
          <a:lstStyle/>
          <a:p>
            <a:r>
              <a:rPr lang="en-US" dirty="0" smtClean="0"/>
              <a:t>Chose the </a:t>
            </a:r>
            <a:r>
              <a:rPr lang="en-US" b="1" dirty="0" smtClean="0"/>
              <a:t>Raspberry Pi 2</a:t>
            </a:r>
          </a:p>
          <a:p>
            <a:pPr lvl="1"/>
            <a:r>
              <a:rPr lang="en-US" dirty="0" smtClean="0"/>
              <a:t>Cheaper</a:t>
            </a:r>
          </a:p>
          <a:p>
            <a:pPr lvl="1"/>
            <a:r>
              <a:rPr lang="en-US" dirty="0" smtClean="0"/>
              <a:t>More memory</a:t>
            </a:r>
          </a:p>
          <a:p>
            <a:pPr lvl="1"/>
            <a:r>
              <a:rPr lang="en-US" dirty="0" smtClean="0"/>
              <a:t>Similar power consumption</a:t>
            </a:r>
          </a:p>
          <a:p>
            <a:pPr lvl="1"/>
            <a:r>
              <a:rPr lang="en-US" dirty="0" smtClean="0"/>
              <a:t>Ease of use</a:t>
            </a:r>
          </a:p>
          <a:p>
            <a:pPr lvl="2"/>
            <a:r>
              <a:rPr lang="en-US" dirty="0" smtClean="0"/>
              <a:t>Runs full OS</a:t>
            </a:r>
          </a:p>
          <a:p>
            <a:pPr lvl="2"/>
            <a:r>
              <a:rPr lang="en-US" dirty="0" smtClean="0"/>
              <a:t>Uses Python natively</a:t>
            </a:r>
          </a:p>
          <a:p>
            <a:endParaRPr lang="en-US" dirty="0" smtClean="0"/>
          </a:p>
          <a:p>
            <a:pPr lvl="1"/>
            <a:endParaRPr lang="en-US" dirty="0"/>
          </a:p>
        </p:txBody>
      </p:sp>
      <p:graphicFrame>
        <p:nvGraphicFramePr>
          <p:cNvPr id="6" name="Table 5"/>
          <p:cNvGraphicFramePr>
            <a:graphicFrameLocks noGrp="1"/>
          </p:cNvGraphicFramePr>
          <p:nvPr>
            <p:extLst/>
          </p:nvPr>
        </p:nvGraphicFramePr>
        <p:xfrm>
          <a:off x="5680933" y="1477966"/>
          <a:ext cx="5530765" cy="4502002"/>
        </p:xfrm>
        <a:graphic>
          <a:graphicData uri="http://schemas.openxmlformats.org/drawingml/2006/table">
            <a:tbl>
              <a:tblPr firstRow="1" firstCol="1" bandRow="1">
                <a:tableStyleId>{5C22544A-7EE6-4342-B048-85BDC9FD1C3A}</a:tableStyleId>
              </a:tblPr>
              <a:tblGrid>
                <a:gridCol w="1549245"/>
                <a:gridCol w="1994702"/>
                <a:gridCol w="1986818"/>
              </a:tblGrid>
              <a:tr h="419865">
                <a:tc>
                  <a:txBody>
                    <a:bodyPr/>
                    <a:lstStyle/>
                    <a:p>
                      <a:pPr marL="0" marR="0" algn="r">
                        <a:lnSpc>
                          <a:spcPct val="107000"/>
                        </a:lnSpc>
                        <a:spcBef>
                          <a:spcPts val="0"/>
                        </a:spcBef>
                        <a:spcAft>
                          <a:spcPts val="0"/>
                        </a:spcAft>
                      </a:pPr>
                      <a:r>
                        <a:rPr lang="en-US" sz="1100" dirty="0">
                          <a:effectLst/>
                        </a:rPr>
                        <a:t>Product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Raaspberry Pi 2 Model 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BeagleBone Black Rev. 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28892">
                <a:tc>
                  <a:txBody>
                    <a:bodyPr/>
                    <a:lstStyle/>
                    <a:p>
                      <a:pPr marL="0" marR="0" algn="r">
                        <a:lnSpc>
                          <a:spcPct val="107000"/>
                        </a:lnSpc>
                        <a:spcBef>
                          <a:spcPts val="0"/>
                        </a:spcBef>
                        <a:spcAft>
                          <a:spcPts val="0"/>
                        </a:spcAft>
                      </a:pPr>
                      <a:r>
                        <a:rPr lang="en-US" sz="1100" dirty="0">
                          <a:effectLst/>
                        </a:rPr>
                        <a:t>Price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$35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$55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28892">
                <a:tc>
                  <a:txBody>
                    <a:bodyPr/>
                    <a:lstStyle/>
                    <a:p>
                      <a:pPr marL="0" marR="0" algn="r">
                        <a:lnSpc>
                          <a:spcPct val="107000"/>
                        </a:lnSpc>
                        <a:spcBef>
                          <a:spcPts val="0"/>
                        </a:spcBef>
                        <a:spcAft>
                          <a:spcPts val="0"/>
                        </a:spcAft>
                      </a:pPr>
                      <a:r>
                        <a:rPr lang="en-US" sz="1100">
                          <a:effectLst/>
                        </a:rPr>
                        <a:t>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3.370" x 2.224"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3.4" x 2.15"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28892">
                <a:tc>
                  <a:txBody>
                    <a:bodyPr/>
                    <a:lstStyle/>
                    <a:p>
                      <a:pPr marL="0" marR="0" algn="r">
                        <a:lnSpc>
                          <a:spcPct val="107000"/>
                        </a:lnSpc>
                        <a:spcBef>
                          <a:spcPts val="0"/>
                        </a:spcBef>
                        <a:spcAft>
                          <a:spcPts val="0"/>
                        </a:spcAft>
                      </a:pPr>
                      <a:r>
                        <a:rPr lang="en-US" sz="1100">
                          <a:effectLst/>
                        </a:rPr>
                        <a:t>Processor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Broadcom BCM2836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AM3358BZCZ100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28892">
                <a:tc>
                  <a:txBody>
                    <a:bodyPr/>
                    <a:lstStyle/>
                    <a:p>
                      <a:pPr marL="0" marR="0" algn="r">
                        <a:lnSpc>
                          <a:spcPct val="107000"/>
                        </a:lnSpc>
                        <a:spcBef>
                          <a:spcPts val="0"/>
                        </a:spcBef>
                        <a:spcAft>
                          <a:spcPts val="0"/>
                        </a:spcAft>
                      </a:pPr>
                      <a:r>
                        <a:rPr lang="en-US" sz="1100">
                          <a:effectLst/>
                        </a:rPr>
                        <a:t>Cores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28892">
                <a:tc>
                  <a:txBody>
                    <a:bodyPr/>
                    <a:lstStyle/>
                    <a:p>
                      <a:pPr marL="0" marR="0" algn="r">
                        <a:lnSpc>
                          <a:spcPct val="107000"/>
                        </a:lnSpc>
                        <a:spcBef>
                          <a:spcPts val="0"/>
                        </a:spcBef>
                        <a:spcAft>
                          <a:spcPts val="0"/>
                        </a:spcAft>
                      </a:pPr>
                      <a:r>
                        <a:rPr lang="en-US" sz="1100">
                          <a:effectLst/>
                        </a:rPr>
                        <a:t>Clock Speed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900 MHz</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1 GHz</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28892">
                <a:tc>
                  <a:txBody>
                    <a:bodyPr/>
                    <a:lstStyle/>
                    <a:p>
                      <a:pPr marL="0" marR="0" algn="r">
                        <a:lnSpc>
                          <a:spcPct val="107000"/>
                        </a:lnSpc>
                        <a:spcBef>
                          <a:spcPts val="0"/>
                        </a:spcBef>
                        <a:spcAft>
                          <a:spcPts val="0"/>
                        </a:spcAft>
                      </a:pPr>
                      <a:r>
                        <a:rPr lang="en-US" sz="1100">
                          <a:effectLst/>
                        </a:rPr>
                        <a:t>RAM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1 GB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512 MB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28892">
                <a:tc>
                  <a:txBody>
                    <a:bodyPr/>
                    <a:lstStyle/>
                    <a:p>
                      <a:pPr marL="0" marR="0" algn="r">
                        <a:lnSpc>
                          <a:spcPct val="107000"/>
                        </a:lnSpc>
                        <a:spcBef>
                          <a:spcPts val="0"/>
                        </a:spcBef>
                        <a:spcAft>
                          <a:spcPts val="0"/>
                        </a:spcAft>
                      </a:pPr>
                      <a:r>
                        <a:rPr lang="en-US" sz="1100">
                          <a:effectLst/>
                        </a:rPr>
                        <a:t>Onbaord Flash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None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4 GB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28892">
                <a:tc>
                  <a:txBody>
                    <a:bodyPr/>
                    <a:lstStyle/>
                    <a:p>
                      <a:pPr marL="0" marR="0" algn="r">
                        <a:lnSpc>
                          <a:spcPct val="107000"/>
                        </a:lnSpc>
                        <a:spcBef>
                          <a:spcPts val="0"/>
                        </a:spcBef>
                        <a:spcAft>
                          <a:spcPts val="0"/>
                        </a:spcAft>
                      </a:pPr>
                      <a:r>
                        <a:rPr lang="en-US" sz="1100">
                          <a:effectLst/>
                        </a:rPr>
                        <a:t>External Storage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microSD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microSD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19865">
                <a:tc>
                  <a:txBody>
                    <a:bodyPr/>
                    <a:lstStyle/>
                    <a:p>
                      <a:pPr marL="0" marR="0" algn="r">
                        <a:lnSpc>
                          <a:spcPct val="107000"/>
                        </a:lnSpc>
                        <a:spcBef>
                          <a:spcPts val="0"/>
                        </a:spcBef>
                        <a:spcAft>
                          <a:spcPts val="0"/>
                        </a:spcAft>
                      </a:pPr>
                      <a:r>
                        <a:rPr lang="en-US" sz="1100">
                          <a:effectLst/>
                        </a:rPr>
                        <a:t>Operating Voltage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5V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5V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28892">
                <a:tc>
                  <a:txBody>
                    <a:bodyPr/>
                    <a:lstStyle/>
                    <a:p>
                      <a:pPr marL="0" marR="0" algn="r">
                        <a:lnSpc>
                          <a:spcPct val="107000"/>
                        </a:lnSpc>
                        <a:spcBef>
                          <a:spcPts val="0"/>
                        </a:spcBef>
                        <a:spcAft>
                          <a:spcPts val="0"/>
                        </a:spcAft>
                      </a:pPr>
                      <a:r>
                        <a:rPr lang="en-US" sz="1100">
                          <a:effectLst/>
                        </a:rPr>
                        <a:t>Power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230 - 800 mA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210 - 460 mA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28892">
                <a:tc>
                  <a:txBody>
                    <a:bodyPr/>
                    <a:lstStyle/>
                    <a:p>
                      <a:pPr marL="0" marR="0" algn="r">
                        <a:lnSpc>
                          <a:spcPct val="107000"/>
                        </a:lnSpc>
                        <a:spcBef>
                          <a:spcPts val="0"/>
                        </a:spcBef>
                        <a:spcAft>
                          <a:spcPts val="0"/>
                        </a:spcAft>
                      </a:pPr>
                      <a:r>
                        <a:rPr lang="en-US" sz="1100">
                          <a:effectLst/>
                        </a:rPr>
                        <a:t>Digital GPIO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40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65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28892">
                <a:tc>
                  <a:txBody>
                    <a:bodyPr/>
                    <a:lstStyle/>
                    <a:p>
                      <a:pPr marL="0" marR="0" algn="r">
                        <a:lnSpc>
                          <a:spcPct val="107000"/>
                        </a:lnSpc>
                        <a:spcBef>
                          <a:spcPts val="0"/>
                        </a:spcBef>
                        <a:spcAft>
                          <a:spcPts val="0"/>
                        </a:spcAft>
                      </a:pPr>
                      <a:r>
                        <a:rPr lang="en-US" sz="1100">
                          <a:effectLst/>
                        </a:rPr>
                        <a:t>Analog Inputs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None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28892">
                <a:tc>
                  <a:txBody>
                    <a:bodyPr/>
                    <a:lstStyle/>
                    <a:p>
                      <a:pPr marL="0" marR="0" algn="r">
                        <a:lnSpc>
                          <a:spcPct val="107000"/>
                        </a:lnSpc>
                        <a:spcBef>
                          <a:spcPts val="0"/>
                        </a:spcBef>
                        <a:spcAft>
                          <a:spcPts val="0"/>
                        </a:spcAft>
                      </a:pPr>
                      <a:r>
                        <a:rPr lang="en-US" sz="1100">
                          <a:effectLst/>
                        </a:rPr>
                        <a:t>I2C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28892">
                <a:tc>
                  <a:txBody>
                    <a:bodyPr/>
                    <a:lstStyle/>
                    <a:p>
                      <a:pPr marL="0" marR="0" algn="r">
                        <a:lnSpc>
                          <a:spcPct val="107000"/>
                        </a:lnSpc>
                        <a:spcBef>
                          <a:spcPts val="0"/>
                        </a:spcBef>
                        <a:spcAft>
                          <a:spcPts val="0"/>
                        </a:spcAft>
                      </a:pPr>
                      <a:r>
                        <a:rPr lang="en-US" sz="1100">
                          <a:effectLst/>
                        </a:rPr>
                        <a:t>SPI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28892">
                <a:tc>
                  <a:txBody>
                    <a:bodyPr/>
                    <a:lstStyle/>
                    <a:p>
                      <a:pPr marL="0" marR="0" algn="r">
                        <a:lnSpc>
                          <a:spcPct val="107000"/>
                        </a:lnSpc>
                        <a:spcBef>
                          <a:spcPts val="0"/>
                        </a:spcBef>
                        <a:spcAft>
                          <a:spcPts val="0"/>
                        </a:spcAft>
                      </a:pPr>
                      <a:r>
                        <a:rPr lang="en-US" sz="1100">
                          <a:effectLst/>
                        </a:rPr>
                        <a:t>Ethernet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10/100 RJ45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10/100 RJ45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28892">
                <a:tc>
                  <a:txBody>
                    <a:bodyPr/>
                    <a:lstStyle/>
                    <a:p>
                      <a:pPr marL="0" marR="0" algn="r">
                        <a:lnSpc>
                          <a:spcPct val="107000"/>
                        </a:lnSpc>
                        <a:spcBef>
                          <a:spcPts val="0"/>
                        </a:spcBef>
                        <a:spcAft>
                          <a:spcPts val="0"/>
                        </a:spcAft>
                      </a:pPr>
                      <a:r>
                        <a:rPr lang="en-US" sz="1100">
                          <a:effectLst/>
                        </a:rPr>
                        <a:t>USB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28892">
                <a:tc>
                  <a:txBody>
                    <a:bodyPr/>
                    <a:lstStyle/>
                    <a:p>
                      <a:pPr marL="0" marR="0" algn="r">
                        <a:lnSpc>
                          <a:spcPct val="107000"/>
                        </a:lnSpc>
                        <a:spcBef>
                          <a:spcPts val="0"/>
                        </a:spcBef>
                        <a:spcAft>
                          <a:spcPts val="0"/>
                        </a:spcAft>
                      </a:pPr>
                      <a:r>
                        <a:rPr lang="en-US" sz="1100">
                          <a:effectLst/>
                        </a:rPr>
                        <a:t>Video Out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HDMI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micro HDMI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2" name="Slide Number Placeholder 1"/>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3162798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Language/Framework</a:t>
            </a:r>
            <a:endParaRPr lang="en-US" dirty="0"/>
          </a:p>
        </p:txBody>
      </p:sp>
      <p:sp>
        <p:nvSpPr>
          <p:cNvPr id="3" name="Content Placeholder 2"/>
          <p:cNvSpPr>
            <a:spLocks noGrp="1"/>
          </p:cNvSpPr>
          <p:nvPr>
            <p:ph idx="1"/>
          </p:nvPr>
        </p:nvSpPr>
        <p:spPr>
          <a:xfrm>
            <a:off x="6376143" y="2495800"/>
            <a:ext cx="3921156" cy="2661087"/>
          </a:xfrm>
        </p:spPr>
        <p:txBody>
          <a:bodyPr>
            <a:normAutofit/>
          </a:bodyPr>
          <a:lstStyle/>
          <a:p>
            <a:r>
              <a:rPr lang="en-US" dirty="0" smtClean="0"/>
              <a:t>Originally chose Django</a:t>
            </a:r>
          </a:p>
          <a:p>
            <a:pPr lvl="1"/>
            <a:r>
              <a:rPr lang="en-US" dirty="0" smtClean="0"/>
              <a:t>Native Python</a:t>
            </a:r>
          </a:p>
          <a:p>
            <a:pPr lvl="1"/>
            <a:r>
              <a:rPr lang="en-US" dirty="0" smtClean="0"/>
              <a:t>Low memory usage</a:t>
            </a:r>
          </a:p>
          <a:p>
            <a:r>
              <a:rPr lang="en-US" dirty="0" smtClean="0"/>
              <a:t>Changed to </a:t>
            </a:r>
            <a:r>
              <a:rPr lang="en-US" b="1" dirty="0" smtClean="0"/>
              <a:t>Vaadin/Java</a:t>
            </a:r>
          </a:p>
          <a:p>
            <a:pPr lvl="1"/>
            <a:r>
              <a:rPr lang="en-US" dirty="0" smtClean="0"/>
              <a:t>More powerful</a:t>
            </a:r>
          </a:p>
          <a:p>
            <a:pPr lvl="1"/>
            <a:r>
              <a:rPr lang="en-US" dirty="0" smtClean="0"/>
              <a:t>Familiarity</a:t>
            </a:r>
          </a:p>
          <a:p>
            <a:endParaRPr lang="en-US" dirty="0"/>
          </a:p>
        </p:txBody>
      </p:sp>
      <p:sp>
        <p:nvSpPr>
          <p:cNvPr id="5" name="Content Placeholder 2"/>
          <p:cNvSpPr txBox="1">
            <a:spLocks/>
          </p:cNvSpPr>
          <p:nvPr/>
        </p:nvSpPr>
        <p:spPr>
          <a:xfrm>
            <a:off x="1379893" y="1882196"/>
            <a:ext cx="4284233" cy="42160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mtClean="0"/>
              <a:t>HTML/CSS/PHP</a:t>
            </a:r>
          </a:p>
          <a:p>
            <a:pPr lvl="1"/>
            <a:r>
              <a:rPr lang="en-US" smtClean="0"/>
              <a:t>Easy to set up</a:t>
            </a:r>
          </a:p>
          <a:p>
            <a:pPr lvl="1"/>
            <a:r>
              <a:rPr lang="en-US" smtClean="0"/>
              <a:t>Lightweight</a:t>
            </a:r>
          </a:p>
          <a:p>
            <a:r>
              <a:rPr lang="en-US" smtClean="0"/>
              <a:t>Django (Python)</a:t>
            </a:r>
          </a:p>
          <a:p>
            <a:pPr lvl="1"/>
            <a:r>
              <a:rPr lang="en-US" smtClean="0"/>
              <a:t>Completely Python based</a:t>
            </a:r>
          </a:p>
          <a:p>
            <a:pPr lvl="1"/>
            <a:r>
              <a:rPr lang="en-US" smtClean="0"/>
              <a:t>Fairly Lightweight</a:t>
            </a:r>
          </a:p>
          <a:p>
            <a:r>
              <a:rPr lang="en-US" smtClean="0"/>
              <a:t>Vaadin Framework (Java)</a:t>
            </a:r>
          </a:p>
          <a:p>
            <a:pPr lvl="1"/>
            <a:r>
              <a:rPr lang="en-US" smtClean="0"/>
              <a:t>Heaviest</a:t>
            </a:r>
          </a:p>
          <a:p>
            <a:pPr lvl="1"/>
            <a:r>
              <a:rPr lang="en-US" smtClean="0"/>
              <a:t>Very powerful</a:t>
            </a:r>
          </a:p>
          <a:p>
            <a:pPr lvl="1"/>
            <a:r>
              <a:rPr lang="en-US" smtClean="0"/>
              <a:t>Familiarity with framework and Java</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3477415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Hosting</a:t>
            </a:r>
            <a:endParaRPr lang="en-US" dirty="0"/>
          </a:p>
        </p:txBody>
      </p:sp>
      <p:sp>
        <p:nvSpPr>
          <p:cNvPr id="3" name="Content Placeholder 2"/>
          <p:cNvSpPr>
            <a:spLocks noGrp="1"/>
          </p:cNvSpPr>
          <p:nvPr>
            <p:ph idx="1"/>
          </p:nvPr>
        </p:nvSpPr>
        <p:spPr>
          <a:xfrm>
            <a:off x="773798" y="1591599"/>
            <a:ext cx="8946541" cy="4825677"/>
          </a:xfrm>
        </p:spPr>
        <p:txBody>
          <a:bodyPr>
            <a:normAutofit fontScale="92500" lnSpcReduction="20000"/>
          </a:bodyPr>
          <a:lstStyle/>
          <a:p>
            <a:r>
              <a:rPr lang="en-US" dirty="0" smtClean="0"/>
              <a:t>On-Device Hosting</a:t>
            </a:r>
          </a:p>
          <a:p>
            <a:pPr lvl="1"/>
            <a:r>
              <a:rPr lang="en-US" dirty="0" smtClean="0"/>
              <a:t>Hosting both the MySQL database and web application directly on the Pi</a:t>
            </a:r>
          </a:p>
          <a:p>
            <a:pPr lvl="1"/>
            <a:r>
              <a:rPr lang="en-US" dirty="0" smtClean="0"/>
              <a:t>Easy access from local network but only local network</a:t>
            </a:r>
          </a:p>
          <a:p>
            <a:pPr lvl="1"/>
            <a:r>
              <a:rPr lang="en-US" dirty="0" smtClean="0"/>
              <a:t>Harder to manage (updates)</a:t>
            </a:r>
          </a:p>
          <a:p>
            <a:pPr lvl="1"/>
            <a:r>
              <a:rPr lang="en-US" dirty="0" smtClean="0"/>
              <a:t>Less secure</a:t>
            </a:r>
          </a:p>
          <a:p>
            <a:r>
              <a:rPr lang="en-US" dirty="0" smtClean="0"/>
              <a:t>Central Server</a:t>
            </a:r>
          </a:p>
          <a:p>
            <a:pPr lvl="1"/>
            <a:r>
              <a:rPr lang="en-US" dirty="0" smtClean="0"/>
              <a:t>Databases and application hosted from another location</a:t>
            </a:r>
          </a:p>
          <a:p>
            <a:pPr lvl="1"/>
            <a:r>
              <a:rPr lang="en-US" dirty="0" smtClean="0"/>
              <a:t>Easy to update</a:t>
            </a:r>
          </a:p>
          <a:p>
            <a:pPr lvl="1"/>
            <a:r>
              <a:rPr lang="en-US" dirty="0" smtClean="0"/>
              <a:t>Easier to secure</a:t>
            </a:r>
          </a:p>
          <a:p>
            <a:pPr lvl="1"/>
            <a:r>
              <a:rPr lang="en-US" dirty="0" smtClean="0"/>
              <a:t>Access from any network</a:t>
            </a:r>
          </a:p>
          <a:p>
            <a:pPr lvl="1"/>
            <a:r>
              <a:rPr lang="en-US" dirty="0" smtClean="0"/>
              <a:t>Managing a datacenter is a huge task</a:t>
            </a:r>
          </a:p>
          <a:p>
            <a:r>
              <a:rPr lang="en-US" dirty="0" smtClean="0"/>
              <a:t>Chose </a:t>
            </a:r>
            <a:r>
              <a:rPr lang="en-US" b="1" dirty="0" smtClean="0"/>
              <a:t>On-Device Hosting </a:t>
            </a:r>
            <a:r>
              <a:rPr lang="en-US" dirty="0" smtClean="0"/>
              <a:t>for now</a:t>
            </a:r>
          </a:p>
          <a:p>
            <a:pPr lvl="1"/>
            <a:r>
              <a:rPr lang="en-US" dirty="0" smtClean="0"/>
              <a:t>Easier for a prototype</a:t>
            </a:r>
          </a:p>
          <a:p>
            <a:pPr lvl="1"/>
            <a:r>
              <a:rPr lang="en-US" dirty="0" smtClean="0"/>
              <a:t>Don’t need functionality of a central server yet</a:t>
            </a:r>
          </a:p>
          <a:p>
            <a:pPr lvl="1"/>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1564400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Outlet Top Level Diagram</a:t>
            </a:r>
            <a:endParaRPr lang="en-US" dirty="0"/>
          </a:p>
        </p:txBody>
      </p:sp>
      <p:pic>
        <p:nvPicPr>
          <p:cNvPr id="4" name="Picture 3"/>
          <p:cNvPicPr>
            <a:picLocks noChangeAspect="1"/>
          </p:cNvPicPr>
          <p:nvPr/>
        </p:nvPicPr>
        <p:blipFill>
          <a:blip r:embed="rId3"/>
          <a:stretch>
            <a:fillRect/>
          </a:stretch>
        </p:blipFill>
        <p:spPr>
          <a:xfrm>
            <a:off x="2433299" y="1499286"/>
            <a:ext cx="6778810" cy="4961291"/>
          </a:xfrm>
          <a:prstGeom prst="rect">
            <a:avLst/>
          </a:prstGeom>
        </p:spPr>
      </p:pic>
      <p:sp>
        <p:nvSpPr>
          <p:cNvPr id="3" name="Slide Number Placeholder 2"/>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1081285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Needs Statement</a:t>
            </a:r>
            <a:endParaRPr lang="en-US" dirty="0"/>
          </a:p>
        </p:txBody>
      </p:sp>
      <p:sp>
        <p:nvSpPr>
          <p:cNvPr id="3" name="Content Placeholder 2"/>
          <p:cNvSpPr>
            <a:spLocks noGrp="1"/>
          </p:cNvSpPr>
          <p:nvPr>
            <p:ph idx="1"/>
          </p:nvPr>
        </p:nvSpPr>
        <p:spPr/>
        <p:txBody>
          <a:bodyPr/>
          <a:lstStyle/>
          <a:p>
            <a:pPr marL="0" indent="0">
              <a:buNone/>
            </a:pPr>
            <a:r>
              <a:rPr lang="en-US" dirty="0"/>
              <a:t>Many homeowners and businesses are not aware of their power usage habits. This lack of awareness leads to potentially inefficient power usage. Existing products are either too expensive or do not include all functionality, such as the ability to remotely control, monitor, and manage power consumption. A system is needed to allow for monitoring and basic management of a home’s or business’s power usage for a reasonable price.</a:t>
            </a:r>
          </a:p>
        </p:txBody>
      </p:sp>
      <p:sp>
        <p:nvSpPr>
          <p:cNvPr id="4" name="Slide Number Placeholder 3"/>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36372758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Outlet Hardware Schematic </a:t>
            </a:r>
            <a:br>
              <a:rPr lang="en-US" dirty="0" smtClean="0"/>
            </a:br>
            <a:r>
              <a:rPr lang="en-US" dirty="0" smtClean="0"/>
              <a:t>Connectors and AC to DC Supply</a:t>
            </a:r>
            <a:endParaRPr lang="en-US" dirty="0"/>
          </a:p>
        </p:txBody>
      </p:sp>
      <p:sp>
        <p:nvSpPr>
          <p:cNvPr id="6" name="Content Placeholder 5"/>
          <p:cNvSpPr>
            <a:spLocks noGrp="1"/>
          </p:cNvSpPr>
          <p:nvPr>
            <p:ph sz="half" idx="1"/>
          </p:nvPr>
        </p:nvSpPr>
        <p:spPr>
          <a:xfrm>
            <a:off x="838200" y="1825625"/>
            <a:ext cx="3280719" cy="4351338"/>
          </a:xfrm>
        </p:spPr>
        <p:txBody>
          <a:bodyPr>
            <a:normAutofit fontScale="62500" lnSpcReduction="20000"/>
          </a:bodyPr>
          <a:lstStyle/>
          <a:p>
            <a:r>
              <a:rPr lang="en-US" dirty="0" smtClean="0"/>
              <a:t>VCC3P3 – 3.3V input power from FPGA</a:t>
            </a:r>
          </a:p>
          <a:p>
            <a:r>
              <a:rPr lang="en-US" dirty="0" smtClean="0"/>
              <a:t>POR – Power on Reset, active high to FPGA</a:t>
            </a:r>
          </a:p>
          <a:p>
            <a:r>
              <a:rPr lang="en-US" dirty="0" err="1" smtClean="0"/>
              <a:t>Triac_drive</a:t>
            </a:r>
            <a:r>
              <a:rPr lang="en-US" dirty="0" smtClean="0"/>
              <a:t> – active high to turn on load</a:t>
            </a:r>
          </a:p>
          <a:p>
            <a:r>
              <a:rPr lang="en-US" dirty="0" err="1" smtClean="0"/>
              <a:t>Vsense</a:t>
            </a:r>
            <a:r>
              <a:rPr lang="en-US" dirty="0" smtClean="0"/>
              <a:t> – 0-3.3V proportional to load voltage</a:t>
            </a:r>
          </a:p>
          <a:p>
            <a:r>
              <a:rPr lang="en-US" dirty="0" err="1" smtClean="0"/>
              <a:t>Isense</a:t>
            </a:r>
            <a:r>
              <a:rPr lang="en-US" dirty="0" smtClean="0"/>
              <a:t> – 0-3.3V proportional to load current</a:t>
            </a:r>
          </a:p>
          <a:p>
            <a:r>
              <a:rPr lang="en-US" dirty="0" smtClean="0"/>
              <a:t>TB1 – input power</a:t>
            </a:r>
          </a:p>
          <a:p>
            <a:r>
              <a:rPr lang="en-US" dirty="0" smtClean="0"/>
              <a:t>TB2 – output to load</a:t>
            </a:r>
          </a:p>
          <a:p>
            <a:r>
              <a:rPr lang="en-US" dirty="0" smtClean="0"/>
              <a:t>Power Supply 120 VAC to 5VDC at 1W, 1000uF cap to minimize output ripple</a:t>
            </a:r>
            <a:endParaRPr lang="en-US" dirty="0"/>
          </a:p>
        </p:txBody>
      </p:sp>
      <p:pic>
        <p:nvPicPr>
          <p:cNvPr id="5" name="Picture 4"/>
          <p:cNvPicPr>
            <a:picLocks noChangeAspect="1"/>
          </p:cNvPicPr>
          <p:nvPr/>
        </p:nvPicPr>
        <p:blipFill>
          <a:blip r:embed="rId3"/>
          <a:stretch>
            <a:fillRect/>
          </a:stretch>
        </p:blipFill>
        <p:spPr>
          <a:xfrm>
            <a:off x="4253670" y="1690688"/>
            <a:ext cx="7688251" cy="4955534"/>
          </a:xfrm>
          <a:prstGeom prst="rect">
            <a:avLst/>
          </a:prstGeom>
        </p:spPr>
      </p:pic>
      <p:sp>
        <p:nvSpPr>
          <p:cNvPr id="3" name="Slide Number Placeholder 2"/>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3751075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Outlet Hardware Schematic</a:t>
            </a:r>
            <a:br>
              <a:rPr lang="en-US" dirty="0" smtClean="0"/>
            </a:br>
            <a:r>
              <a:rPr lang="en-US" dirty="0" smtClean="0"/>
              <a:t>Power on Reset (POR)</a:t>
            </a:r>
            <a:endParaRPr lang="en-US" dirty="0"/>
          </a:p>
        </p:txBody>
      </p:sp>
      <p:sp>
        <p:nvSpPr>
          <p:cNvPr id="3" name="Content Placeholder 2"/>
          <p:cNvSpPr>
            <a:spLocks noGrp="1"/>
          </p:cNvSpPr>
          <p:nvPr>
            <p:ph idx="1"/>
          </p:nvPr>
        </p:nvSpPr>
        <p:spPr>
          <a:xfrm>
            <a:off x="838200" y="1825625"/>
            <a:ext cx="4359876" cy="1395370"/>
          </a:xfrm>
        </p:spPr>
        <p:txBody>
          <a:bodyPr/>
          <a:lstStyle/>
          <a:p>
            <a:r>
              <a:rPr lang="en-US" dirty="0" smtClean="0"/>
              <a:t>U1 – TPS3808G01, user-defined threshold voltage monitor</a:t>
            </a:r>
            <a:endParaRPr lang="en-US" dirty="0"/>
          </a:p>
        </p:txBody>
      </p:sp>
      <p:pic>
        <p:nvPicPr>
          <p:cNvPr id="4" name="Picture 3"/>
          <p:cNvPicPr>
            <a:picLocks noChangeAspect="1"/>
          </p:cNvPicPr>
          <p:nvPr/>
        </p:nvPicPr>
        <p:blipFill>
          <a:blip r:embed="rId3"/>
          <a:stretch>
            <a:fillRect/>
          </a:stretch>
        </p:blipFill>
        <p:spPr>
          <a:xfrm>
            <a:off x="5067937" y="2293644"/>
            <a:ext cx="7124063" cy="3415300"/>
          </a:xfrm>
          <a:prstGeom prst="rect">
            <a:avLst/>
          </a:prstGeom>
        </p:spPr>
      </p:pic>
      <p:pic>
        <p:nvPicPr>
          <p:cNvPr id="5" name="Picture 4"/>
          <p:cNvPicPr/>
          <p:nvPr/>
        </p:nvPicPr>
        <p:blipFill>
          <a:blip r:embed="rId4"/>
          <a:stretch>
            <a:fillRect/>
          </a:stretch>
        </p:blipFill>
        <p:spPr>
          <a:xfrm>
            <a:off x="206719" y="2693901"/>
            <a:ext cx="3524250" cy="3990975"/>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4597308" y="5708944"/>
                <a:ext cx="3577581" cy="7146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𝐼𝑡</m:t>
                          </m:r>
                        </m:sub>
                      </m:sSub>
                      <m:r>
                        <a:rPr lang="en-US" i="0">
                          <a:latin typeface="Cambria Math" panose="02040503050406030204" pitchFamily="18" charset="0"/>
                        </a:rPr>
                        <m:t>=</m:t>
                      </m:r>
                      <m:d>
                        <m:dPr>
                          <m:ctrlPr>
                            <a:rPr lang="en-US" i="1">
                              <a:latin typeface="Cambria Math" panose="02040503050406030204" pitchFamily="18" charset="0"/>
                            </a:rPr>
                          </m:ctrlPr>
                        </m:dPr>
                        <m:e>
                          <m:r>
                            <a:rPr lang="en-US" i="0">
                              <a:latin typeface="Cambria Math" panose="02040503050406030204" pitchFamily="18" charset="0"/>
                            </a:rPr>
                            <m:t>1+</m:t>
                          </m:r>
                          <m:f>
                            <m:fPr>
                              <m:ctrlPr>
                                <a:rPr lang="en-US" i="1">
                                  <a:latin typeface="Cambria Math" panose="02040503050406030204" pitchFamily="18" charset="0"/>
                                </a:rPr>
                              </m:ctrlPr>
                            </m:fPr>
                            <m:num>
                              <m:r>
                                <a:rPr lang="en-US" i="0">
                                  <a:latin typeface="Cambria Math" panose="02040503050406030204" pitchFamily="18" charset="0"/>
                                </a:rPr>
                                <m:t>10</m:t>
                              </m:r>
                              <m:r>
                                <a:rPr lang="en-US" i="1">
                                  <a:latin typeface="Cambria Math" panose="02040503050406030204" pitchFamily="18" charset="0"/>
                                </a:rPr>
                                <m:t>𝑘</m:t>
                              </m:r>
                            </m:num>
                            <m:den>
                              <m:r>
                                <a:rPr lang="en-US" i="0">
                                  <a:latin typeface="Cambria Math" panose="02040503050406030204" pitchFamily="18" charset="0"/>
                                </a:rPr>
                                <m:t>1</m:t>
                              </m:r>
                              <m:r>
                                <a:rPr lang="en-US" i="1">
                                  <a:latin typeface="Cambria Math" panose="02040503050406030204" pitchFamily="18" charset="0"/>
                                </a:rPr>
                                <m:t>𝑘</m:t>
                              </m:r>
                            </m:den>
                          </m:f>
                        </m:e>
                      </m:d>
                      <m:r>
                        <a:rPr lang="en-US" i="0">
                          <a:latin typeface="Cambria Math" panose="02040503050406030204" pitchFamily="18" charset="0"/>
                        </a:rPr>
                        <m:t>∗.405=4.455 </m:t>
                      </m:r>
                      <m:r>
                        <a:rPr lang="en-US" i="1">
                          <a:latin typeface="Cambria Math" panose="02040503050406030204" pitchFamily="18" charset="0"/>
                        </a:rPr>
                        <m:t>𝑉</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4597308" y="5708944"/>
                <a:ext cx="3577581" cy="714683"/>
              </a:xfrm>
              <a:prstGeom prst="rect">
                <a:avLst/>
              </a:prstGeom>
              <a:blipFill rotWithShape="0">
                <a:blip r:embed="rId5"/>
                <a:stretch>
                  <a:fillRect/>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2741322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 Hardware Results</a:t>
            </a:r>
            <a:endParaRPr lang="en-US" dirty="0"/>
          </a:p>
        </p:txBody>
      </p:sp>
      <p:sp>
        <p:nvSpPr>
          <p:cNvPr id="6" name="Content Placeholder 5"/>
          <p:cNvSpPr>
            <a:spLocks noGrp="1"/>
          </p:cNvSpPr>
          <p:nvPr>
            <p:ph sz="half" idx="1"/>
          </p:nvPr>
        </p:nvSpPr>
        <p:spPr/>
        <p:txBody>
          <a:bodyPr/>
          <a:lstStyle/>
          <a:p>
            <a:r>
              <a:rPr lang="en-US" dirty="0" smtClean="0"/>
              <a:t>Channel 1 – 5VDC Bus during power on event</a:t>
            </a:r>
          </a:p>
          <a:p>
            <a:r>
              <a:rPr lang="en-US" dirty="0" smtClean="0"/>
              <a:t>Channel 2 – POR circuitry output</a:t>
            </a:r>
          </a:p>
          <a:p>
            <a:endParaRPr lang="en-US" dirty="0"/>
          </a:p>
          <a:p>
            <a:r>
              <a:rPr lang="en-US" dirty="0" smtClean="0"/>
              <a:t>Delay between valid 5V DC and POR output about 25 </a:t>
            </a:r>
            <a:r>
              <a:rPr lang="en-US" dirty="0" err="1" smtClean="0"/>
              <a:t>ms</a:t>
            </a:r>
            <a:r>
              <a:rPr lang="en-US" dirty="0" smtClean="0"/>
              <a:t> as expected per datasheet</a:t>
            </a:r>
            <a:endParaRPr lang="en-US" dirty="0"/>
          </a:p>
        </p:txBody>
      </p:sp>
      <p:pic>
        <p:nvPicPr>
          <p:cNvPr id="5" name="Picture 4" descr="D:\Donald\OneDrive\RIT\Q9\Projects\Hardware_screen_captures\por_reset.JPG"/>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108887"/>
            <a:ext cx="5372228" cy="3569043"/>
          </a:xfrm>
          <a:prstGeom prst="rect">
            <a:avLst/>
          </a:prstGeom>
          <a:noFill/>
          <a:ln>
            <a:noFill/>
          </a:ln>
        </p:spPr>
      </p:pic>
      <p:sp>
        <p:nvSpPr>
          <p:cNvPr id="3" name="Slide Number Placeholder 2"/>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1858558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Outlet Hardware Schematic</a:t>
            </a:r>
            <a:br>
              <a:rPr lang="en-US" dirty="0" smtClean="0"/>
            </a:br>
            <a:r>
              <a:rPr lang="en-US" dirty="0" smtClean="0"/>
              <a:t>Current Sense</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smtClean="0"/>
              <a:t>Block measures current through the load and provides a proportional voltage corresponding to sensed current.</a:t>
            </a:r>
          </a:p>
          <a:p>
            <a:r>
              <a:rPr lang="en-US" dirty="0" smtClean="0"/>
              <a:t>Voltage output centered around 1.65V (0A) and has resolution of 67 mV per A.  Range is -20A to 20A</a:t>
            </a:r>
          </a:p>
          <a:p>
            <a:r>
              <a:rPr lang="en-US" dirty="0"/>
              <a:t>Applied current flowing through this copper conduction path generates a magnetic field which is sensed by the integrated Hall IC and converted into a proportional voltage. </a:t>
            </a:r>
            <a:r>
              <a:rPr lang="en-US" dirty="0" smtClean="0"/>
              <a:t>  </a:t>
            </a:r>
            <a:endParaRPr lang="en-US"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019800" y="3415390"/>
            <a:ext cx="5943600" cy="2119630"/>
          </a:xfrm>
          <a:prstGeom prst="rect">
            <a:avLst/>
          </a:prstGeom>
          <a:noFill/>
          <a:ln>
            <a:noFill/>
          </a:ln>
        </p:spPr>
      </p:pic>
      <p:sp>
        <p:nvSpPr>
          <p:cNvPr id="4" name="Slide Number Placeholder 3"/>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2486729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Sense Test Results</a:t>
            </a:r>
            <a:endParaRPr lang="en-US" dirty="0"/>
          </a:p>
        </p:txBody>
      </p:sp>
      <p:sp>
        <p:nvSpPr>
          <p:cNvPr id="7" name="Content Placeholder 6"/>
          <p:cNvSpPr>
            <a:spLocks noGrp="1"/>
          </p:cNvSpPr>
          <p:nvPr>
            <p:ph sz="half" idx="1"/>
          </p:nvPr>
        </p:nvSpPr>
        <p:spPr>
          <a:xfrm>
            <a:off x="434546" y="4247550"/>
            <a:ext cx="5181600" cy="2285056"/>
          </a:xfrm>
        </p:spPr>
        <p:txBody>
          <a:bodyPr/>
          <a:lstStyle/>
          <a:p>
            <a:r>
              <a:rPr lang="en-US" dirty="0" smtClean="0"/>
              <a:t>Known amount of current was driven into current sense IC.</a:t>
            </a:r>
          </a:p>
          <a:p>
            <a:r>
              <a:rPr lang="en-US" dirty="0" smtClean="0"/>
              <a:t>Results show a voltage of 1.68V at 0A with a sensitivity of 65.7 mV</a:t>
            </a:r>
            <a:endParaRPr lang="en-US" dirty="0"/>
          </a:p>
        </p:txBody>
      </p:sp>
      <p:graphicFrame>
        <p:nvGraphicFramePr>
          <p:cNvPr id="5" name="Table 4"/>
          <p:cNvGraphicFramePr>
            <a:graphicFrameLocks noGrp="1"/>
          </p:cNvGraphicFramePr>
          <p:nvPr>
            <p:extLst/>
          </p:nvPr>
        </p:nvGraphicFramePr>
        <p:xfrm>
          <a:off x="374822" y="1690688"/>
          <a:ext cx="5241324" cy="2084388"/>
        </p:xfrm>
        <a:graphic>
          <a:graphicData uri="http://schemas.openxmlformats.org/drawingml/2006/table">
            <a:tbl>
              <a:tblPr firstRow="1" firstCol="1" bandRow="1">
                <a:tableStyleId>{5C22544A-7EE6-4342-B048-85BDC9FD1C3A}</a:tableStyleId>
              </a:tblPr>
              <a:tblGrid>
                <a:gridCol w="2624855"/>
                <a:gridCol w="2616469"/>
              </a:tblGrid>
              <a:tr h="161947">
                <a:tc gridSpan="2">
                  <a:txBody>
                    <a:bodyPr/>
                    <a:lstStyle/>
                    <a:p>
                      <a:pPr marL="0" marR="0" algn="ctr">
                        <a:lnSpc>
                          <a:spcPct val="107000"/>
                        </a:lnSpc>
                        <a:spcBef>
                          <a:spcPts val="0"/>
                        </a:spcBef>
                        <a:spcAft>
                          <a:spcPts val="0"/>
                        </a:spcAft>
                      </a:pPr>
                      <a:r>
                        <a:rPr lang="en-US" sz="1100" dirty="0">
                          <a:effectLst/>
                        </a:rPr>
                        <a:t>Test Results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r>
              <a:tr h="190500">
                <a:tc>
                  <a:txBody>
                    <a:bodyPr/>
                    <a:lstStyle/>
                    <a:p>
                      <a:pPr marL="0" marR="0" algn="ctr">
                        <a:lnSpc>
                          <a:spcPct val="107000"/>
                        </a:lnSpc>
                        <a:spcBef>
                          <a:spcPts val="0"/>
                        </a:spcBef>
                        <a:spcAft>
                          <a:spcPts val="0"/>
                        </a:spcAft>
                      </a:pPr>
                      <a:r>
                        <a:rPr lang="en-US" sz="1100">
                          <a:effectLst/>
                        </a:rPr>
                        <a:t>Current (A)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Voltage (V)</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0500">
                <a:tc>
                  <a:txBody>
                    <a:bodyPr/>
                    <a:lstStyle/>
                    <a:p>
                      <a:pPr marL="0" marR="0" algn="ctr">
                        <a:lnSpc>
                          <a:spcPct val="107000"/>
                        </a:lnSpc>
                        <a:spcBef>
                          <a:spcPts val="0"/>
                        </a:spcBef>
                        <a:spcAft>
                          <a:spcPts val="0"/>
                        </a:spcAft>
                      </a:pPr>
                      <a:r>
                        <a:rPr lang="en-US" sz="11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2.337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0500">
                <a:tc>
                  <a:txBody>
                    <a:bodyPr/>
                    <a:lstStyle/>
                    <a:p>
                      <a:pPr marL="0" marR="0" algn="ctr">
                        <a:lnSpc>
                          <a:spcPct val="107000"/>
                        </a:lnSpc>
                        <a:spcBef>
                          <a:spcPts val="0"/>
                        </a:spcBef>
                        <a:spcAft>
                          <a:spcPts val="0"/>
                        </a:spcAft>
                      </a:pPr>
                      <a:r>
                        <a:rPr lang="en-US" sz="11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2.005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0500">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1.809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0500">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1.742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0500">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1.68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0500">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1.614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0500">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1.548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0500">
                <a:tc>
                  <a:txBody>
                    <a:bodyPr/>
                    <a:lstStyle/>
                    <a:p>
                      <a:pPr marL="0" marR="0" algn="ctr">
                        <a:lnSpc>
                          <a:spcPct val="107000"/>
                        </a:lnSpc>
                        <a:spcBef>
                          <a:spcPts val="0"/>
                        </a:spcBef>
                        <a:spcAft>
                          <a:spcPts val="0"/>
                        </a:spcAft>
                      </a:pPr>
                      <a:r>
                        <a:rPr lang="en-US" sz="11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1.351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0500">
                <a:tc>
                  <a:txBody>
                    <a:bodyPr/>
                    <a:lstStyle/>
                    <a:p>
                      <a:pPr marL="0" marR="0" algn="ctr">
                        <a:lnSpc>
                          <a:spcPct val="107000"/>
                        </a:lnSpc>
                        <a:spcBef>
                          <a:spcPts val="0"/>
                        </a:spcBef>
                        <a:spcAft>
                          <a:spcPts val="0"/>
                        </a:spcAft>
                      </a:pPr>
                      <a:r>
                        <a:rPr lang="en-US" sz="11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1.02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graphicFrame>
        <p:nvGraphicFramePr>
          <p:cNvPr id="6" name="Chart 5"/>
          <p:cNvGraphicFramePr/>
          <p:nvPr>
            <p:extLst/>
          </p:nvPr>
        </p:nvGraphicFramePr>
        <p:xfrm>
          <a:off x="5616146" y="1889125"/>
          <a:ext cx="6330778" cy="3973641"/>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12"/>
          </p:nvPr>
        </p:nvSpPr>
        <p:spPr/>
        <p:txBody>
          <a:bodyPr/>
          <a:lstStyle/>
          <a:p>
            <a:fld id="{D57F1E4F-1CFF-5643-939E-02111984F565}" type="slidenum">
              <a:rPr lang="en-US" smtClean="0"/>
              <a:t>34</a:t>
            </a:fld>
            <a:endParaRPr lang="en-US" dirty="0"/>
          </a:p>
        </p:txBody>
      </p:sp>
    </p:spTree>
    <p:extLst>
      <p:ext uri="{BB962C8B-B14F-4D97-AF65-F5344CB8AC3E}">
        <p14:creationId xmlns:p14="http://schemas.microsoft.com/office/powerpoint/2010/main" val="732930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Sense Hardware Results</a:t>
            </a:r>
            <a:endParaRPr lang="en-US" dirty="0"/>
          </a:p>
        </p:txBody>
      </p:sp>
      <p:pic>
        <p:nvPicPr>
          <p:cNvPr id="7" name="Content Placeholder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372225" y="2045097"/>
            <a:ext cx="5140325" cy="3855244"/>
          </a:xfrm>
        </p:spPr>
      </p:pic>
      <p:sp>
        <p:nvSpPr>
          <p:cNvPr id="4" name="Content Placeholder 3"/>
          <p:cNvSpPr>
            <a:spLocks noGrp="1"/>
          </p:cNvSpPr>
          <p:nvPr>
            <p:ph sz="half" idx="2"/>
          </p:nvPr>
        </p:nvSpPr>
        <p:spPr>
          <a:xfrm>
            <a:off x="571500" y="1797050"/>
            <a:ext cx="5181600" cy="4351338"/>
          </a:xfrm>
        </p:spPr>
        <p:txBody>
          <a:bodyPr/>
          <a:lstStyle/>
          <a:p>
            <a:r>
              <a:rPr lang="en-US" dirty="0" smtClean="0"/>
              <a:t>Current Sense Output with 120 ohm resistive load</a:t>
            </a:r>
          </a:p>
          <a:p>
            <a:r>
              <a:rPr lang="en-US" dirty="0" smtClean="0"/>
              <a:t>Expected current is 1.414 A</a:t>
            </a:r>
          </a:p>
          <a:p>
            <a:r>
              <a:rPr lang="en-US" dirty="0" smtClean="0"/>
              <a:t>Waveform shows AC coupled output of current sense circuit</a:t>
            </a:r>
          </a:p>
          <a:p>
            <a:r>
              <a:rPr lang="en-US" dirty="0" smtClean="0"/>
              <a:t>Measured value was 1.4626A</a:t>
            </a:r>
          </a:p>
          <a:p>
            <a:pPr lvl="1"/>
            <a:r>
              <a:rPr lang="en-US" dirty="0" smtClean="0"/>
              <a:t>Error of 3.44% assuming resistance value was exactly 120 ohms and line voltage was exactly 120 VRMS</a:t>
            </a:r>
            <a:endParaRPr lang="en-US" dirty="0"/>
          </a:p>
        </p:txBody>
      </p:sp>
      <p:sp>
        <p:nvSpPr>
          <p:cNvPr id="3" name="Slide Number Placeholder 2"/>
          <p:cNvSpPr>
            <a:spLocks noGrp="1"/>
          </p:cNvSpPr>
          <p:nvPr>
            <p:ph type="sldNum" sz="quarter" idx="12"/>
          </p:nvPr>
        </p:nvSpPr>
        <p:spPr/>
        <p:txBody>
          <a:bodyPr/>
          <a:lstStyle/>
          <a:p>
            <a:fld id="{D57F1E4F-1CFF-5643-939E-02111984F565}" type="slidenum">
              <a:rPr lang="en-US" smtClean="0"/>
              <a:t>35</a:t>
            </a:fld>
            <a:endParaRPr lang="en-US" dirty="0"/>
          </a:p>
        </p:txBody>
      </p:sp>
    </p:spTree>
    <p:extLst>
      <p:ext uri="{BB962C8B-B14F-4D97-AF65-F5344CB8AC3E}">
        <p14:creationId xmlns:p14="http://schemas.microsoft.com/office/powerpoint/2010/main" val="995444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Outlet Hardware Schematic</a:t>
            </a:r>
            <a:br>
              <a:rPr lang="en-US" dirty="0" smtClean="0"/>
            </a:br>
            <a:r>
              <a:rPr lang="en-US" dirty="0" smtClean="0"/>
              <a:t>Voltage Sense</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Block provides a proportional analog voltage relative to the line voltage</a:t>
            </a:r>
          </a:p>
          <a:p>
            <a:r>
              <a:rPr lang="en-US" dirty="0" smtClean="0"/>
              <a:t>Stage one before op-amp scales and shifts voltage such that 2V corresponds to 200V and 0V corresponds to -200V</a:t>
            </a:r>
          </a:p>
          <a:p>
            <a:r>
              <a:rPr lang="en-US" dirty="0" smtClean="0"/>
              <a:t>(U6) Amplifier provides isolation and has a gain of 1</a:t>
            </a:r>
          </a:p>
          <a:p>
            <a:r>
              <a:rPr lang="en-US" dirty="0" smtClean="0"/>
              <a:t>Differential amplifier has a passband gain of 1.5 and rejects high frequency noise</a:t>
            </a:r>
            <a:endParaRPr lang="en-US"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5706247" y="1690688"/>
            <a:ext cx="5943600" cy="3061970"/>
          </a:xfrm>
          <a:prstGeom prst="rect">
            <a:avLst/>
          </a:prstGeom>
          <a:noFill/>
          <a:ln>
            <a:noFill/>
          </a:ln>
        </p:spPr>
      </p:pic>
      <mc:AlternateContent xmlns:mc="http://schemas.openxmlformats.org/markup-compatibility/2006" xmlns:a14="http://schemas.microsoft.com/office/drawing/2010/main">
        <mc:Choice Requires="a14">
          <p:sp>
            <p:nvSpPr>
              <p:cNvPr id="6" name="Rectangle 5"/>
              <p:cNvSpPr/>
              <p:nvPr/>
            </p:nvSpPr>
            <p:spPr>
              <a:xfrm>
                <a:off x="7326774" y="5807631"/>
                <a:ext cx="396582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𝑂</m:t>
                          </m:r>
                          <m:r>
                            <a:rPr lang="en-US" b="0" i="1" smtClean="0">
                              <a:latin typeface="Cambria Math" panose="02040503050406030204" pitchFamily="18" charset="0"/>
                            </a:rPr>
                            <m:t>𝑈</m:t>
                          </m:r>
                          <m:r>
                            <a:rPr lang="en-US" i="1">
                              <a:latin typeface="Cambria Math" panose="02040503050406030204" pitchFamily="18" charset="0"/>
                            </a:rPr>
                            <m:t>𝑇</m:t>
                          </m:r>
                        </m:sub>
                      </m:sSub>
                      <m:r>
                        <a:rPr lang="en-US" i="0">
                          <a:latin typeface="Cambria Math" panose="02040503050406030204" pitchFamily="18" charset="0"/>
                        </a:rPr>
                        <m:t>=</m:t>
                      </m:r>
                      <m:d>
                        <m:dPr>
                          <m:ctrlPr>
                            <a:rPr lang="en-US" i="1">
                              <a:latin typeface="Cambria Math" panose="02040503050406030204" pitchFamily="18" charset="0"/>
                            </a:rPr>
                          </m:ctrlPr>
                        </m:dPr>
                        <m:e>
                          <m:r>
                            <a:rPr lang="en-US" i="0">
                              <a:latin typeface="Cambria Math" panose="02040503050406030204" pitchFamily="18" charset="0"/>
                            </a:rPr>
                            <m:t>0.0049645</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𝐴𝐶</m:t>
                              </m:r>
                            </m:sub>
                          </m:sSub>
                          <m:r>
                            <a:rPr lang="en-US" i="0">
                              <a:latin typeface="Cambria Math" panose="02040503050406030204" pitchFamily="18" charset="0"/>
                            </a:rPr>
                            <m:t>+0.992</m:t>
                          </m:r>
                        </m:e>
                      </m:d>
                      <m:r>
                        <a:rPr lang="en-US" i="0">
                          <a:latin typeface="Cambria Math" panose="02040503050406030204" pitchFamily="18" charset="0"/>
                        </a:rPr>
                        <m:t>∗1.5</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7326774" y="5807631"/>
                <a:ext cx="3965829" cy="369332"/>
              </a:xfrm>
              <a:prstGeom prst="rect">
                <a:avLst/>
              </a:prstGeom>
              <a:blipFill rotWithShape="0">
                <a:blip r:embed="rId4"/>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t>36</a:t>
            </a:fld>
            <a:endParaRPr lang="en-US" dirty="0"/>
          </a:p>
        </p:txBody>
      </p:sp>
    </p:spTree>
    <p:extLst>
      <p:ext uri="{BB962C8B-B14F-4D97-AF65-F5344CB8AC3E}">
        <p14:creationId xmlns:p14="http://schemas.microsoft.com/office/powerpoint/2010/main" val="2567044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 Spice Simulations</a:t>
            </a:r>
            <a:endParaRPr lang="en-US" dirty="0"/>
          </a:p>
        </p:txBody>
      </p:sp>
      <p:sp>
        <p:nvSpPr>
          <p:cNvPr id="3" name="Content Placeholder 2"/>
          <p:cNvSpPr>
            <a:spLocks noGrp="1"/>
          </p:cNvSpPr>
          <p:nvPr>
            <p:ph sz="half" idx="1"/>
          </p:nvPr>
        </p:nvSpPr>
        <p:spPr>
          <a:xfrm>
            <a:off x="8584856" y="2639238"/>
            <a:ext cx="3313671" cy="3918081"/>
          </a:xfrm>
        </p:spPr>
        <p:txBody>
          <a:bodyPr/>
          <a:lstStyle/>
          <a:p>
            <a:r>
              <a:rPr lang="en-US" dirty="0" smtClean="0"/>
              <a:t>Top waveform – AC in ranging from 200V to -200V at 60 Hz</a:t>
            </a:r>
          </a:p>
          <a:p>
            <a:r>
              <a:rPr lang="en-US" dirty="0" smtClean="0"/>
              <a:t>Bottom waveform – output waveform ranging from 2V to 0V </a:t>
            </a:r>
          </a:p>
          <a:p>
            <a:pPr marL="0" indent="0">
              <a:buNone/>
            </a:pPr>
            <a:endParaRPr lang="en-US" dirty="0"/>
          </a:p>
        </p:txBody>
      </p:sp>
      <p:pic>
        <p:nvPicPr>
          <p:cNvPr id="5" name="Picture 4"/>
          <p:cNvPicPr/>
          <p:nvPr/>
        </p:nvPicPr>
        <p:blipFill>
          <a:blip r:embed="rId3"/>
          <a:stretch>
            <a:fillRect/>
          </a:stretch>
        </p:blipFill>
        <p:spPr>
          <a:xfrm>
            <a:off x="6168081" y="72373"/>
            <a:ext cx="5943600" cy="2462530"/>
          </a:xfrm>
          <a:prstGeom prst="rect">
            <a:avLst/>
          </a:prstGeom>
        </p:spPr>
      </p:pic>
      <p:pic>
        <p:nvPicPr>
          <p:cNvPr id="6" name="Picture 5"/>
          <p:cNvPicPr/>
          <p:nvPr/>
        </p:nvPicPr>
        <p:blipFill>
          <a:blip r:embed="rId4"/>
          <a:stretch>
            <a:fillRect/>
          </a:stretch>
        </p:blipFill>
        <p:spPr>
          <a:xfrm>
            <a:off x="123568" y="2133599"/>
            <a:ext cx="8248135" cy="4636487"/>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8258778" y="6187987"/>
                <a:ext cx="396582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𝑂</m:t>
                          </m:r>
                          <m:r>
                            <a:rPr lang="en-US" b="0" i="1" smtClean="0">
                              <a:latin typeface="Cambria Math" panose="02040503050406030204" pitchFamily="18" charset="0"/>
                            </a:rPr>
                            <m:t>𝑈</m:t>
                          </m:r>
                          <m:r>
                            <a:rPr lang="en-US" i="1">
                              <a:latin typeface="Cambria Math" panose="02040503050406030204" pitchFamily="18" charset="0"/>
                            </a:rPr>
                            <m:t>𝑇</m:t>
                          </m:r>
                        </m:sub>
                      </m:sSub>
                      <m:r>
                        <a:rPr lang="en-US" i="0">
                          <a:latin typeface="Cambria Math" panose="02040503050406030204" pitchFamily="18" charset="0"/>
                        </a:rPr>
                        <m:t>=</m:t>
                      </m:r>
                      <m:d>
                        <m:dPr>
                          <m:ctrlPr>
                            <a:rPr lang="en-US" i="1">
                              <a:latin typeface="Cambria Math" panose="02040503050406030204" pitchFamily="18" charset="0"/>
                            </a:rPr>
                          </m:ctrlPr>
                        </m:dPr>
                        <m:e>
                          <m:r>
                            <a:rPr lang="en-US" i="0">
                              <a:latin typeface="Cambria Math" panose="02040503050406030204" pitchFamily="18" charset="0"/>
                            </a:rPr>
                            <m:t>0.0049645</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𝐴𝐶</m:t>
                              </m:r>
                            </m:sub>
                          </m:sSub>
                          <m:r>
                            <a:rPr lang="en-US" i="0">
                              <a:latin typeface="Cambria Math" panose="02040503050406030204" pitchFamily="18" charset="0"/>
                            </a:rPr>
                            <m:t>+0.992</m:t>
                          </m:r>
                        </m:e>
                      </m:d>
                      <m:r>
                        <a:rPr lang="en-US" i="0">
                          <a:latin typeface="Cambria Math" panose="02040503050406030204" pitchFamily="18" charset="0"/>
                        </a:rPr>
                        <m:t>∗1.5</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258778" y="6187987"/>
                <a:ext cx="3965829" cy="369332"/>
              </a:xfrm>
              <a:prstGeom prst="rect">
                <a:avLst/>
              </a:prstGeom>
              <a:blipFill rotWithShape="0">
                <a:blip r:embed="rId5"/>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t>37</a:t>
            </a:fld>
            <a:endParaRPr lang="en-US" dirty="0"/>
          </a:p>
        </p:txBody>
      </p:sp>
    </p:spTree>
    <p:extLst>
      <p:ext uri="{BB962C8B-B14F-4D97-AF65-F5344CB8AC3E}">
        <p14:creationId xmlns:p14="http://schemas.microsoft.com/office/powerpoint/2010/main" val="1799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Frequency Response</a:t>
            </a:r>
            <a:endParaRPr lang="en-US" dirty="0"/>
          </a:p>
        </p:txBody>
      </p:sp>
      <p:sp>
        <p:nvSpPr>
          <p:cNvPr id="3" name="Content Placeholder 2"/>
          <p:cNvSpPr>
            <a:spLocks noGrp="1"/>
          </p:cNvSpPr>
          <p:nvPr>
            <p:ph sz="half" idx="1"/>
          </p:nvPr>
        </p:nvSpPr>
        <p:spPr>
          <a:xfrm>
            <a:off x="9134226" y="1469596"/>
            <a:ext cx="2940896" cy="4351338"/>
          </a:xfrm>
        </p:spPr>
        <p:txBody>
          <a:bodyPr/>
          <a:lstStyle/>
          <a:p>
            <a:r>
              <a:rPr lang="en-US" dirty="0" smtClean="0"/>
              <a:t>At 60 Hz, passband gain is -42.8 dB, phase shift of -3.306</a:t>
            </a:r>
          </a:p>
          <a:p>
            <a:r>
              <a:rPr lang="en-US" dirty="0" smtClean="0"/>
              <a:t>Cutoff frequency of about 1 kHz</a:t>
            </a:r>
            <a:endParaRPr lang="en-US" dirty="0"/>
          </a:p>
        </p:txBody>
      </p:sp>
      <p:pic>
        <p:nvPicPr>
          <p:cNvPr id="5" name="Picture 4"/>
          <p:cNvPicPr/>
          <p:nvPr/>
        </p:nvPicPr>
        <p:blipFill>
          <a:blip r:embed="rId3"/>
          <a:stretch>
            <a:fillRect/>
          </a:stretch>
        </p:blipFill>
        <p:spPr>
          <a:xfrm>
            <a:off x="116878" y="1690688"/>
            <a:ext cx="8919520" cy="5057346"/>
          </a:xfrm>
          <a:prstGeom prst="rect">
            <a:avLst/>
          </a:prstGeom>
        </p:spPr>
      </p:pic>
      <p:sp>
        <p:nvSpPr>
          <p:cNvPr id="6" name="Slide Number Placeholder 5"/>
          <p:cNvSpPr>
            <a:spLocks noGrp="1"/>
          </p:cNvSpPr>
          <p:nvPr>
            <p:ph type="sldNum" sz="quarter" idx="12"/>
          </p:nvPr>
        </p:nvSpPr>
        <p:spPr/>
        <p:txBody>
          <a:bodyPr/>
          <a:lstStyle/>
          <a:p>
            <a:fld id="{D57F1E4F-1CFF-5643-939E-02111984F565}" type="slidenum">
              <a:rPr lang="en-US" smtClean="0"/>
              <a:t>38</a:t>
            </a:fld>
            <a:endParaRPr lang="en-US" dirty="0"/>
          </a:p>
        </p:txBody>
      </p:sp>
    </p:spTree>
    <p:extLst>
      <p:ext uri="{BB962C8B-B14F-4D97-AF65-F5344CB8AC3E}">
        <p14:creationId xmlns:p14="http://schemas.microsoft.com/office/powerpoint/2010/main" val="2586696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Sense Hardware Results</a:t>
            </a:r>
            <a:endParaRPr lang="en-US" dirty="0"/>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30913" y="1885951"/>
            <a:ext cx="5786438" cy="4339828"/>
          </a:xfrm>
        </p:spPr>
      </p:pic>
      <p:sp>
        <p:nvSpPr>
          <p:cNvPr id="4" name="Content Placeholder 3"/>
          <p:cNvSpPr>
            <a:spLocks noGrp="1"/>
          </p:cNvSpPr>
          <p:nvPr>
            <p:ph sz="half" idx="2"/>
          </p:nvPr>
        </p:nvSpPr>
        <p:spPr>
          <a:xfrm>
            <a:off x="228599" y="2006600"/>
            <a:ext cx="5802313" cy="4351338"/>
          </a:xfrm>
        </p:spPr>
        <p:txBody>
          <a:bodyPr/>
          <a:lstStyle/>
          <a:p>
            <a:r>
              <a:rPr lang="en-US" dirty="0" smtClean="0"/>
              <a:t>Voltage output for 60Hz 120V RMS input</a:t>
            </a:r>
          </a:p>
          <a:p>
            <a:r>
              <a:rPr lang="en-US" dirty="0" smtClean="0"/>
              <a:t>Expected Maximum </a:t>
            </a:r>
            <a:r>
              <a:rPr lang="en-US" dirty="0" err="1" smtClean="0"/>
              <a:t>Vout</a:t>
            </a:r>
            <a:r>
              <a:rPr lang="en-US" dirty="0" smtClean="0"/>
              <a:t> = 2.715</a:t>
            </a:r>
          </a:p>
          <a:p>
            <a:r>
              <a:rPr lang="en-US" dirty="0" smtClean="0"/>
              <a:t>Actual Maximum </a:t>
            </a:r>
            <a:r>
              <a:rPr lang="en-US" dirty="0" err="1" smtClean="0"/>
              <a:t>Vout</a:t>
            </a:r>
            <a:r>
              <a:rPr lang="en-US" dirty="0" smtClean="0"/>
              <a:t> = 2.78</a:t>
            </a:r>
          </a:p>
          <a:p>
            <a:r>
              <a:rPr lang="en-US" dirty="0" smtClean="0"/>
              <a:t>Expected Minimum </a:t>
            </a:r>
            <a:r>
              <a:rPr lang="en-US" dirty="0" err="1" smtClean="0"/>
              <a:t>Vout</a:t>
            </a:r>
            <a:r>
              <a:rPr lang="en-US" dirty="0" smtClean="0"/>
              <a:t> = 224 mV</a:t>
            </a:r>
          </a:p>
          <a:p>
            <a:r>
              <a:rPr lang="en-US" dirty="0" smtClean="0"/>
              <a:t>Actual Minimum </a:t>
            </a:r>
            <a:r>
              <a:rPr lang="en-US" dirty="0" err="1" smtClean="0"/>
              <a:t>Vout</a:t>
            </a:r>
            <a:r>
              <a:rPr lang="en-US" dirty="0" smtClean="0"/>
              <a:t> = 220 mV</a:t>
            </a:r>
          </a:p>
          <a:p>
            <a:endParaRPr lang="en-US" dirty="0" smtClean="0"/>
          </a:p>
          <a:p>
            <a:endParaRPr lang="en-US" dirty="0"/>
          </a:p>
        </p:txBody>
      </p:sp>
      <mc:AlternateContent xmlns:mc="http://schemas.openxmlformats.org/markup-compatibility/2006" xmlns:a14="http://schemas.microsoft.com/office/drawing/2010/main">
        <mc:Choice Requires="a14">
          <p:sp>
            <p:nvSpPr>
              <p:cNvPr id="7" name="Rectangle 6"/>
              <p:cNvSpPr/>
              <p:nvPr/>
            </p:nvSpPr>
            <p:spPr>
              <a:xfrm>
                <a:off x="8117349" y="273606"/>
                <a:ext cx="396582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𝑂</m:t>
                          </m:r>
                          <m:r>
                            <a:rPr lang="en-US" b="0" i="1" smtClean="0">
                              <a:latin typeface="Cambria Math" panose="02040503050406030204" pitchFamily="18" charset="0"/>
                            </a:rPr>
                            <m:t>𝑈</m:t>
                          </m:r>
                          <m:r>
                            <a:rPr lang="en-US" i="1">
                              <a:latin typeface="Cambria Math" panose="02040503050406030204" pitchFamily="18" charset="0"/>
                            </a:rPr>
                            <m:t>𝑇</m:t>
                          </m:r>
                        </m:sub>
                      </m:sSub>
                      <m:r>
                        <a:rPr lang="en-US" i="0">
                          <a:latin typeface="Cambria Math" panose="02040503050406030204" pitchFamily="18" charset="0"/>
                        </a:rPr>
                        <m:t>=</m:t>
                      </m:r>
                      <m:d>
                        <m:dPr>
                          <m:ctrlPr>
                            <a:rPr lang="en-US" i="1">
                              <a:latin typeface="Cambria Math" panose="02040503050406030204" pitchFamily="18" charset="0"/>
                            </a:rPr>
                          </m:ctrlPr>
                        </m:dPr>
                        <m:e>
                          <m:r>
                            <a:rPr lang="en-US" i="0">
                              <a:latin typeface="Cambria Math" panose="02040503050406030204" pitchFamily="18" charset="0"/>
                            </a:rPr>
                            <m:t>0.0049645</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𝐴𝐶</m:t>
                              </m:r>
                            </m:sub>
                          </m:sSub>
                          <m:r>
                            <a:rPr lang="en-US" i="0">
                              <a:latin typeface="Cambria Math" panose="02040503050406030204" pitchFamily="18" charset="0"/>
                            </a:rPr>
                            <m:t>+0.992</m:t>
                          </m:r>
                        </m:e>
                      </m:d>
                      <m:r>
                        <a:rPr lang="en-US" i="0">
                          <a:latin typeface="Cambria Math" panose="02040503050406030204" pitchFamily="18" charset="0"/>
                        </a:rPr>
                        <m:t>∗1.5</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117349" y="273606"/>
                <a:ext cx="3965829" cy="369332"/>
              </a:xfrm>
              <a:prstGeom prst="rect">
                <a:avLst/>
              </a:prstGeom>
              <a:blipFill rotWithShape="0">
                <a:blip r:embed="rId4"/>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D57F1E4F-1CFF-5643-939E-02111984F565}" type="slidenum">
              <a:rPr lang="en-US" smtClean="0"/>
              <a:t>39</a:t>
            </a:fld>
            <a:endParaRPr lang="en-US" dirty="0"/>
          </a:p>
        </p:txBody>
      </p:sp>
    </p:spTree>
    <p:extLst>
      <p:ext uri="{BB962C8B-B14F-4D97-AF65-F5344CB8AC3E}">
        <p14:creationId xmlns:p14="http://schemas.microsoft.com/office/powerpoint/2010/main" val="4242630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Needs &amp; Marketing Requirements</a:t>
            </a:r>
          </a:p>
        </p:txBody>
      </p:sp>
      <p:sp>
        <p:nvSpPr>
          <p:cNvPr id="3" name="Content Placeholder 2"/>
          <p:cNvSpPr>
            <a:spLocks noGrp="1"/>
          </p:cNvSpPr>
          <p:nvPr>
            <p:ph idx="1"/>
          </p:nvPr>
        </p:nvSpPr>
        <p:spPr/>
        <p:txBody>
          <a:bodyPr>
            <a:normAutofit fontScale="77500" lnSpcReduction="20000"/>
          </a:bodyPr>
          <a:lstStyle/>
          <a:p>
            <a:pPr marL="457200" indent="-457200" fontAlgn="base">
              <a:buFont typeface="+mj-lt"/>
              <a:buAutoNum type="arabicPeriod"/>
            </a:pPr>
            <a:r>
              <a:rPr lang="en-US" dirty="0"/>
              <a:t>The system shall accurately monitor power consumption.</a:t>
            </a:r>
          </a:p>
          <a:p>
            <a:pPr marL="457200" indent="-457200" fontAlgn="base">
              <a:buFont typeface="+mj-lt"/>
              <a:buAutoNum type="arabicPeriod"/>
            </a:pPr>
            <a:r>
              <a:rPr lang="en-US" dirty="0"/>
              <a:t>The system shall allow for control of whether a single gang of outlets is powered.</a:t>
            </a:r>
          </a:p>
          <a:p>
            <a:pPr marL="457200" indent="-457200" fontAlgn="base">
              <a:buFont typeface="+mj-lt"/>
              <a:buAutoNum type="arabicPeriod"/>
            </a:pPr>
            <a:r>
              <a:rPr lang="en-US" dirty="0"/>
              <a:t>The system shall allow for a schedule to turn gangs on and off automatically.</a:t>
            </a:r>
          </a:p>
          <a:p>
            <a:pPr marL="457200" indent="-457200" fontAlgn="base">
              <a:buFont typeface="+mj-lt"/>
              <a:buAutoNum type="arabicPeriod"/>
            </a:pPr>
            <a:r>
              <a:rPr lang="en-US" dirty="0"/>
              <a:t>The system shall be safe.</a:t>
            </a:r>
          </a:p>
          <a:p>
            <a:pPr marL="457200" indent="-457200" fontAlgn="base">
              <a:buFont typeface="+mj-lt"/>
              <a:buAutoNum type="arabicPeriod"/>
            </a:pPr>
            <a:r>
              <a:rPr lang="en-US" dirty="0"/>
              <a:t>The system shall provide intuitive visual representations of usage data.</a:t>
            </a:r>
          </a:p>
          <a:p>
            <a:pPr marL="457200" indent="-457200" fontAlgn="base">
              <a:buFont typeface="+mj-lt"/>
              <a:buAutoNum type="arabicPeriod"/>
            </a:pPr>
            <a:r>
              <a:rPr lang="en-US" dirty="0"/>
              <a:t>The system shall have low cost in comparison to competitive products.</a:t>
            </a:r>
          </a:p>
          <a:p>
            <a:pPr marL="457200" indent="-457200" fontAlgn="base">
              <a:buFont typeface="+mj-lt"/>
              <a:buAutoNum type="arabicPeriod"/>
            </a:pPr>
            <a:r>
              <a:rPr lang="en-US" dirty="0"/>
              <a:t>The system shall be easy to install by a professional.</a:t>
            </a:r>
          </a:p>
          <a:p>
            <a:pPr marL="457200" indent="-457200" fontAlgn="base">
              <a:buFont typeface="+mj-lt"/>
              <a:buAutoNum type="arabicPeriod"/>
            </a:pPr>
            <a:r>
              <a:rPr lang="en-US" dirty="0"/>
              <a:t>The system shall have an easy to use interface.</a:t>
            </a:r>
          </a:p>
          <a:p>
            <a:pPr marL="457200" indent="-457200" fontAlgn="base">
              <a:buFont typeface="+mj-lt"/>
              <a:buAutoNum type="arabicPeriod"/>
            </a:pPr>
            <a:r>
              <a:rPr lang="en-US" dirty="0"/>
              <a:t>The system shall be of reasonable size in comparison to existing systems.</a:t>
            </a:r>
          </a:p>
          <a:p>
            <a:pPr marL="457200" indent="-457200" fontAlgn="base">
              <a:buFont typeface="+mj-lt"/>
              <a:buAutoNum type="arabicPeriod"/>
            </a:pPr>
            <a:r>
              <a:rPr lang="en-US" dirty="0"/>
              <a:t>The system shall consume minimal power.</a:t>
            </a:r>
          </a:p>
          <a:p>
            <a:pPr marL="457200" indent="-457200" fontAlgn="base">
              <a:buFont typeface="+mj-lt"/>
              <a:buAutoNum type="arabicPeriod"/>
            </a:pPr>
            <a:r>
              <a:rPr lang="en-US" dirty="0"/>
              <a:t>The system shall communicate usage data and commands between outlets and the main module.</a:t>
            </a:r>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30768233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Outlet Hardware Schematic</a:t>
            </a:r>
            <a:br>
              <a:rPr lang="en-US" dirty="0" smtClean="0"/>
            </a:br>
            <a:r>
              <a:rPr lang="en-US" dirty="0" smtClean="0"/>
              <a:t>Line 5V Generation</a:t>
            </a:r>
            <a:endParaRPr lang="en-US" dirty="0"/>
          </a:p>
        </p:txBody>
      </p:sp>
      <p:sp>
        <p:nvSpPr>
          <p:cNvPr id="3" name="Content Placeholder 2"/>
          <p:cNvSpPr>
            <a:spLocks noGrp="1"/>
          </p:cNvSpPr>
          <p:nvPr>
            <p:ph sz="half" idx="1"/>
          </p:nvPr>
        </p:nvSpPr>
        <p:spPr>
          <a:xfrm>
            <a:off x="838200" y="1825625"/>
            <a:ext cx="4057650" cy="4351338"/>
          </a:xfrm>
        </p:spPr>
        <p:txBody>
          <a:bodyPr/>
          <a:lstStyle/>
          <a:p>
            <a:r>
              <a:rPr lang="en-US" dirty="0" smtClean="0"/>
              <a:t>Need to generate a 5VDC voltage referenced to neutral for voltage sense amplifier.  </a:t>
            </a:r>
          </a:p>
          <a:p>
            <a:r>
              <a:rPr lang="en-US" dirty="0" smtClean="0"/>
              <a:t>5V reference used to power hot side of isolation amplifier, and also as a reference to center line voltage around 1 V</a:t>
            </a:r>
            <a:endParaRPr lang="en-US"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4895850" y="1971675"/>
            <a:ext cx="7124700" cy="3729038"/>
          </a:xfrm>
          <a:prstGeom prst="rect">
            <a:avLst/>
          </a:prstGeom>
          <a:noFill/>
          <a:ln>
            <a:noFill/>
          </a:ln>
        </p:spPr>
      </p:pic>
      <p:sp>
        <p:nvSpPr>
          <p:cNvPr id="4" name="Slide Number Placeholder 3"/>
          <p:cNvSpPr>
            <a:spLocks noGrp="1"/>
          </p:cNvSpPr>
          <p:nvPr>
            <p:ph type="sldNum" sz="quarter" idx="12"/>
          </p:nvPr>
        </p:nvSpPr>
        <p:spPr/>
        <p:txBody>
          <a:bodyPr/>
          <a:lstStyle/>
          <a:p>
            <a:fld id="{D57F1E4F-1CFF-5643-939E-02111984F565}" type="slidenum">
              <a:rPr lang="en-US" smtClean="0"/>
              <a:t>40</a:t>
            </a:fld>
            <a:endParaRPr lang="en-US" dirty="0"/>
          </a:p>
        </p:txBody>
      </p:sp>
    </p:spTree>
    <p:extLst>
      <p:ext uri="{BB962C8B-B14F-4D97-AF65-F5344CB8AC3E}">
        <p14:creationId xmlns:p14="http://schemas.microsoft.com/office/powerpoint/2010/main" val="3198211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Outlet Hardware Schematic </a:t>
            </a:r>
            <a:br>
              <a:rPr lang="en-US" dirty="0" smtClean="0"/>
            </a:br>
            <a:r>
              <a:rPr lang="en-US" dirty="0" smtClean="0"/>
              <a:t>Switching </a:t>
            </a:r>
            <a:r>
              <a:rPr lang="en-US" dirty="0" err="1" smtClean="0"/>
              <a:t>Contol</a:t>
            </a:r>
            <a:endParaRPr lang="en-US" dirty="0"/>
          </a:p>
        </p:txBody>
      </p:sp>
      <p:sp>
        <p:nvSpPr>
          <p:cNvPr id="3" name="Content Placeholder 2"/>
          <p:cNvSpPr>
            <a:spLocks noGrp="1"/>
          </p:cNvSpPr>
          <p:nvPr>
            <p:ph sz="half" idx="1"/>
          </p:nvPr>
        </p:nvSpPr>
        <p:spPr>
          <a:xfrm>
            <a:off x="838200" y="1825625"/>
            <a:ext cx="4048125" cy="4351338"/>
          </a:xfrm>
        </p:spPr>
        <p:txBody>
          <a:bodyPr>
            <a:normAutofit fontScale="92500" lnSpcReduction="10000"/>
          </a:bodyPr>
          <a:lstStyle/>
          <a:p>
            <a:r>
              <a:rPr lang="en-US" dirty="0" smtClean="0"/>
              <a:t>Provides a means for controller to switch the power to the load ON and OFF</a:t>
            </a:r>
          </a:p>
          <a:p>
            <a:r>
              <a:rPr lang="en-US" dirty="0" err="1" smtClean="0"/>
              <a:t>Triac</a:t>
            </a:r>
            <a:r>
              <a:rPr lang="en-US" dirty="0" smtClean="0"/>
              <a:t> is turned on by driving </a:t>
            </a:r>
            <a:r>
              <a:rPr lang="en-US" dirty="0" err="1" smtClean="0"/>
              <a:t>triac_drive</a:t>
            </a:r>
            <a:r>
              <a:rPr lang="en-US" dirty="0" smtClean="0"/>
              <a:t> input high, selected </a:t>
            </a:r>
            <a:r>
              <a:rPr lang="en-US" dirty="0" err="1" smtClean="0"/>
              <a:t>triac</a:t>
            </a:r>
            <a:r>
              <a:rPr lang="en-US" dirty="0" smtClean="0"/>
              <a:t> driver MOC3043M provides zero crossing detection, preventing need for multiple fire pulses at every zero crossing</a:t>
            </a:r>
            <a:endParaRPr lang="en-US"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4886325" y="3467100"/>
            <a:ext cx="7172325" cy="3162935"/>
          </a:xfrm>
          <a:prstGeom prst="rect">
            <a:avLst/>
          </a:prstGeom>
          <a:noFill/>
          <a:ln>
            <a:noFill/>
          </a:ln>
        </p:spPr>
      </p:pic>
      <p:sp>
        <p:nvSpPr>
          <p:cNvPr id="4" name="Slide Number Placeholder 3"/>
          <p:cNvSpPr>
            <a:spLocks noGrp="1"/>
          </p:cNvSpPr>
          <p:nvPr>
            <p:ph type="sldNum" sz="quarter" idx="12"/>
          </p:nvPr>
        </p:nvSpPr>
        <p:spPr/>
        <p:txBody>
          <a:bodyPr/>
          <a:lstStyle/>
          <a:p>
            <a:fld id="{D57F1E4F-1CFF-5643-939E-02111984F565}" type="slidenum">
              <a:rPr lang="en-US" smtClean="0"/>
              <a:t>41</a:t>
            </a:fld>
            <a:endParaRPr lang="en-US" dirty="0"/>
          </a:p>
        </p:txBody>
      </p:sp>
    </p:spTree>
    <p:extLst>
      <p:ext uri="{BB962C8B-B14F-4D97-AF65-F5344CB8AC3E}">
        <p14:creationId xmlns:p14="http://schemas.microsoft.com/office/powerpoint/2010/main" val="4105357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925" y="-206946"/>
            <a:ext cx="10515600" cy="1325563"/>
          </a:xfrm>
        </p:spPr>
        <p:txBody>
          <a:bodyPr/>
          <a:lstStyle/>
          <a:p>
            <a:r>
              <a:rPr lang="en-US" dirty="0" smtClean="0"/>
              <a:t>Remote Outlet Hardware Prototype</a:t>
            </a:r>
            <a:endParaRPr lang="en-US" dirty="0"/>
          </a:p>
        </p:txBody>
      </p:sp>
      <p:sp>
        <p:nvSpPr>
          <p:cNvPr id="23" name="TextBox 22"/>
          <p:cNvSpPr txBox="1"/>
          <p:nvPr/>
        </p:nvSpPr>
        <p:spPr>
          <a:xfrm>
            <a:off x="8538341" y="4281488"/>
            <a:ext cx="1752600" cy="1200329"/>
          </a:xfrm>
          <a:prstGeom prst="rect">
            <a:avLst/>
          </a:prstGeom>
          <a:noFill/>
          <a:ln>
            <a:solidFill>
              <a:schemeClr val="tx1"/>
            </a:solidFill>
          </a:ln>
        </p:spPr>
        <p:txBody>
          <a:bodyPr wrap="square" rtlCol="0">
            <a:spAutoFit/>
          </a:bodyPr>
          <a:lstStyle/>
          <a:p>
            <a:pPr algn="ctr"/>
            <a:r>
              <a:rPr lang="en-US" sz="3600" dirty="0" smtClean="0"/>
              <a:t>AC Input</a:t>
            </a:r>
            <a:endParaRPr lang="en-US" sz="3600" dirty="0"/>
          </a:p>
        </p:txBody>
      </p:sp>
      <p:pic>
        <p:nvPicPr>
          <p:cNvPr id="24" name="Picture 23"/>
          <p:cNvPicPr>
            <a:picLocks noChangeAspect="1"/>
          </p:cNvPicPr>
          <p:nvPr/>
        </p:nvPicPr>
        <p:blipFill rotWithShape="1">
          <a:blip r:embed="rId3" cstate="print">
            <a:extLst>
              <a:ext uri="{28A0092B-C50C-407E-A947-70E740481C1C}">
                <a14:useLocalDpi xmlns:a14="http://schemas.microsoft.com/office/drawing/2010/main" val="0"/>
              </a:ext>
            </a:extLst>
          </a:blip>
          <a:srcRect t="21111" r="7037" b="14445"/>
          <a:stretch/>
        </p:blipFill>
        <p:spPr>
          <a:xfrm>
            <a:off x="3218464" y="1385888"/>
            <a:ext cx="5049236" cy="4667022"/>
          </a:xfrm>
          <a:prstGeom prst="rect">
            <a:avLst/>
          </a:prstGeom>
        </p:spPr>
      </p:pic>
      <p:cxnSp>
        <p:nvCxnSpPr>
          <p:cNvPr id="25" name="Straight Arrow Connector 24"/>
          <p:cNvCxnSpPr>
            <a:stCxn id="23" idx="1"/>
          </p:cNvCxnSpPr>
          <p:nvPr/>
        </p:nvCxnSpPr>
        <p:spPr bwMode="auto">
          <a:xfrm flipH="1">
            <a:off x="7353300" y="4881653"/>
            <a:ext cx="1185041" cy="238035"/>
          </a:xfrm>
          <a:prstGeom prst="straightConnector1">
            <a:avLst/>
          </a:prstGeom>
          <a:solidFill>
            <a:schemeClr val="accent1"/>
          </a:solidFill>
          <a:ln w="444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25"/>
          <p:cNvSpPr txBox="1"/>
          <p:nvPr/>
        </p:nvSpPr>
        <p:spPr>
          <a:xfrm>
            <a:off x="6819900" y="5508219"/>
            <a:ext cx="3505200" cy="1200329"/>
          </a:xfrm>
          <a:prstGeom prst="rect">
            <a:avLst/>
          </a:prstGeom>
          <a:noFill/>
          <a:ln>
            <a:solidFill>
              <a:schemeClr val="tx1"/>
            </a:solidFill>
          </a:ln>
        </p:spPr>
        <p:txBody>
          <a:bodyPr wrap="square" rtlCol="0">
            <a:spAutoFit/>
          </a:bodyPr>
          <a:lstStyle/>
          <a:p>
            <a:pPr algn="ctr"/>
            <a:r>
              <a:rPr lang="en-US" sz="3600" dirty="0" smtClean="0"/>
              <a:t>AC-DC Isolated Supply</a:t>
            </a:r>
            <a:endParaRPr lang="en-US" sz="3600" dirty="0"/>
          </a:p>
        </p:txBody>
      </p:sp>
      <p:cxnSp>
        <p:nvCxnSpPr>
          <p:cNvPr id="27" name="Straight Arrow Connector 26"/>
          <p:cNvCxnSpPr>
            <a:stCxn id="26" idx="1"/>
          </p:cNvCxnSpPr>
          <p:nvPr/>
        </p:nvCxnSpPr>
        <p:spPr bwMode="auto">
          <a:xfrm flipH="1" flipV="1">
            <a:off x="6134100" y="5508220"/>
            <a:ext cx="685800" cy="600164"/>
          </a:xfrm>
          <a:prstGeom prst="straightConnector1">
            <a:avLst/>
          </a:prstGeom>
          <a:solidFill>
            <a:schemeClr val="accent1"/>
          </a:solidFill>
          <a:ln w="444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Box 27"/>
          <p:cNvSpPr txBox="1"/>
          <p:nvPr/>
        </p:nvSpPr>
        <p:spPr>
          <a:xfrm>
            <a:off x="8420100" y="1027877"/>
            <a:ext cx="1752600" cy="646331"/>
          </a:xfrm>
          <a:prstGeom prst="rect">
            <a:avLst/>
          </a:prstGeom>
          <a:noFill/>
          <a:ln>
            <a:solidFill>
              <a:schemeClr val="tx1"/>
            </a:solidFill>
          </a:ln>
        </p:spPr>
        <p:txBody>
          <a:bodyPr wrap="square" rtlCol="0">
            <a:spAutoFit/>
          </a:bodyPr>
          <a:lstStyle/>
          <a:p>
            <a:pPr algn="ctr"/>
            <a:r>
              <a:rPr lang="en-US" sz="3600" dirty="0" smtClean="0"/>
              <a:t>Load</a:t>
            </a:r>
            <a:endParaRPr lang="en-US" sz="3600" dirty="0"/>
          </a:p>
        </p:txBody>
      </p:sp>
      <p:cxnSp>
        <p:nvCxnSpPr>
          <p:cNvPr id="29" name="Straight Arrow Connector 28"/>
          <p:cNvCxnSpPr>
            <a:stCxn id="28" idx="1"/>
          </p:cNvCxnSpPr>
          <p:nvPr/>
        </p:nvCxnSpPr>
        <p:spPr bwMode="auto">
          <a:xfrm flipH="1">
            <a:off x="7734300" y="1351043"/>
            <a:ext cx="685800" cy="1177845"/>
          </a:xfrm>
          <a:prstGeom prst="straightConnector1">
            <a:avLst/>
          </a:prstGeom>
          <a:solidFill>
            <a:schemeClr val="accent1"/>
          </a:solidFill>
          <a:ln w="444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p:cNvSpPr txBox="1"/>
          <p:nvPr/>
        </p:nvSpPr>
        <p:spPr>
          <a:xfrm>
            <a:off x="8420099" y="1799423"/>
            <a:ext cx="1870841" cy="2308324"/>
          </a:xfrm>
          <a:prstGeom prst="rect">
            <a:avLst/>
          </a:prstGeom>
          <a:noFill/>
          <a:ln>
            <a:solidFill>
              <a:schemeClr val="tx1"/>
            </a:solidFill>
          </a:ln>
        </p:spPr>
        <p:txBody>
          <a:bodyPr wrap="square" rtlCol="0">
            <a:spAutoFit/>
          </a:bodyPr>
          <a:lstStyle/>
          <a:p>
            <a:pPr algn="ctr"/>
            <a:r>
              <a:rPr lang="en-US" sz="3600" dirty="0" smtClean="0"/>
              <a:t>Cap coupled DC supply</a:t>
            </a:r>
            <a:endParaRPr lang="en-US" sz="3600" dirty="0"/>
          </a:p>
        </p:txBody>
      </p:sp>
      <p:cxnSp>
        <p:nvCxnSpPr>
          <p:cNvPr id="31" name="Straight Arrow Connector 30"/>
          <p:cNvCxnSpPr>
            <a:stCxn id="30" idx="1"/>
          </p:cNvCxnSpPr>
          <p:nvPr/>
        </p:nvCxnSpPr>
        <p:spPr bwMode="auto">
          <a:xfrm flipH="1">
            <a:off x="6667500" y="2953585"/>
            <a:ext cx="1752599" cy="794503"/>
          </a:xfrm>
          <a:prstGeom prst="straightConnector1">
            <a:avLst/>
          </a:prstGeom>
          <a:solidFill>
            <a:schemeClr val="accent1"/>
          </a:solidFill>
          <a:ln w="444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p:cNvSpPr txBox="1"/>
          <p:nvPr/>
        </p:nvSpPr>
        <p:spPr>
          <a:xfrm>
            <a:off x="1389664" y="1027877"/>
            <a:ext cx="1752600" cy="1754326"/>
          </a:xfrm>
          <a:prstGeom prst="rect">
            <a:avLst/>
          </a:prstGeom>
          <a:noFill/>
          <a:ln>
            <a:solidFill>
              <a:schemeClr val="tx1"/>
            </a:solidFill>
          </a:ln>
        </p:spPr>
        <p:txBody>
          <a:bodyPr wrap="square" rtlCol="0">
            <a:spAutoFit/>
          </a:bodyPr>
          <a:lstStyle/>
          <a:p>
            <a:pPr algn="ctr"/>
            <a:r>
              <a:rPr lang="en-US" sz="3600" dirty="0" smtClean="0"/>
              <a:t>Load Current Sense</a:t>
            </a:r>
            <a:endParaRPr lang="en-US" sz="3600" dirty="0"/>
          </a:p>
        </p:txBody>
      </p:sp>
      <p:cxnSp>
        <p:nvCxnSpPr>
          <p:cNvPr id="33" name="Straight Arrow Connector 32"/>
          <p:cNvCxnSpPr/>
          <p:nvPr/>
        </p:nvCxnSpPr>
        <p:spPr bwMode="auto">
          <a:xfrm flipV="1">
            <a:off x="3142264" y="1799423"/>
            <a:ext cx="1696436" cy="105617"/>
          </a:xfrm>
          <a:prstGeom prst="straightConnector1">
            <a:avLst/>
          </a:prstGeom>
          <a:solidFill>
            <a:schemeClr val="accent1"/>
          </a:solidFill>
          <a:ln w="444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TextBox 33"/>
          <p:cNvSpPr txBox="1"/>
          <p:nvPr/>
        </p:nvSpPr>
        <p:spPr>
          <a:xfrm>
            <a:off x="1590185" y="4954222"/>
            <a:ext cx="1828798" cy="1754326"/>
          </a:xfrm>
          <a:prstGeom prst="rect">
            <a:avLst/>
          </a:prstGeom>
          <a:noFill/>
          <a:ln>
            <a:solidFill>
              <a:schemeClr val="tx1"/>
            </a:solidFill>
          </a:ln>
        </p:spPr>
        <p:txBody>
          <a:bodyPr wrap="square" rtlCol="0">
            <a:spAutoFit/>
          </a:bodyPr>
          <a:lstStyle/>
          <a:p>
            <a:pPr algn="ctr"/>
            <a:r>
              <a:rPr lang="en-US" sz="3600" dirty="0" smtClean="0"/>
              <a:t>Isolated Voltage Sense</a:t>
            </a:r>
            <a:endParaRPr lang="en-US" sz="3600" dirty="0"/>
          </a:p>
        </p:txBody>
      </p:sp>
      <p:cxnSp>
        <p:nvCxnSpPr>
          <p:cNvPr id="35" name="Straight Arrow Connector 34"/>
          <p:cNvCxnSpPr>
            <a:stCxn id="24" idx="1"/>
          </p:cNvCxnSpPr>
          <p:nvPr/>
        </p:nvCxnSpPr>
        <p:spPr bwMode="auto">
          <a:xfrm flipV="1">
            <a:off x="3218464" y="2420641"/>
            <a:ext cx="1696436" cy="1298758"/>
          </a:xfrm>
          <a:prstGeom prst="straightConnector1">
            <a:avLst/>
          </a:prstGeom>
          <a:solidFill>
            <a:schemeClr val="accent1"/>
          </a:solidFill>
          <a:ln w="444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TextBox 35"/>
          <p:cNvSpPr txBox="1"/>
          <p:nvPr/>
        </p:nvSpPr>
        <p:spPr>
          <a:xfrm>
            <a:off x="3676487" y="870287"/>
            <a:ext cx="4373946" cy="646331"/>
          </a:xfrm>
          <a:prstGeom prst="rect">
            <a:avLst/>
          </a:prstGeom>
          <a:noFill/>
          <a:ln>
            <a:solidFill>
              <a:schemeClr val="tx1"/>
            </a:solidFill>
          </a:ln>
        </p:spPr>
        <p:txBody>
          <a:bodyPr wrap="square" rtlCol="0">
            <a:spAutoFit/>
          </a:bodyPr>
          <a:lstStyle/>
          <a:p>
            <a:pPr algn="ctr"/>
            <a:r>
              <a:rPr lang="en-US" sz="3600" dirty="0" smtClean="0"/>
              <a:t>Load Switch/ TRIAC</a:t>
            </a:r>
            <a:endParaRPr lang="en-US" sz="3600" dirty="0"/>
          </a:p>
        </p:txBody>
      </p:sp>
      <p:cxnSp>
        <p:nvCxnSpPr>
          <p:cNvPr id="37" name="Straight Arrow Connector 36"/>
          <p:cNvCxnSpPr>
            <a:stCxn id="36" idx="2"/>
          </p:cNvCxnSpPr>
          <p:nvPr/>
        </p:nvCxnSpPr>
        <p:spPr bwMode="auto">
          <a:xfrm>
            <a:off x="5863460" y="1516618"/>
            <a:ext cx="118240" cy="1088470"/>
          </a:xfrm>
          <a:prstGeom prst="straightConnector1">
            <a:avLst/>
          </a:prstGeom>
          <a:solidFill>
            <a:schemeClr val="accent1"/>
          </a:solidFill>
          <a:ln w="444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p:cNvSpPr txBox="1"/>
          <p:nvPr/>
        </p:nvSpPr>
        <p:spPr>
          <a:xfrm>
            <a:off x="1389663" y="2958774"/>
            <a:ext cx="1828799" cy="1754326"/>
          </a:xfrm>
          <a:prstGeom prst="rect">
            <a:avLst/>
          </a:prstGeom>
          <a:noFill/>
          <a:ln>
            <a:solidFill>
              <a:schemeClr val="tx1"/>
            </a:solidFill>
          </a:ln>
        </p:spPr>
        <p:txBody>
          <a:bodyPr wrap="square" rtlCol="0">
            <a:spAutoFit/>
          </a:bodyPr>
          <a:lstStyle/>
          <a:p>
            <a:pPr algn="ctr"/>
            <a:r>
              <a:rPr lang="en-US" sz="3600" dirty="0" smtClean="0"/>
              <a:t>Isolated TRIAC Drive</a:t>
            </a:r>
            <a:endParaRPr lang="en-US" sz="3600" dirty="0"/>
          </a:p>
        </p:txBody>
      </p:sp>
      <p:cxnSp>
        <p:nvCxnSpPr>
          <p:cNvPr id="39" name="Straight Arrow Connector 38"/>
          <p:cNvCxnSpPr>
            <a:stCxn id="34" idx="3"/>
          </p:cNvCxnSpPr>
          <p:nvPr/>
        </p:nvCxnSpPr>
        <p:spPr bwMode="auto">
          <a:xfrm flipV="1">
            <a:off x="3418983" y="4052888"/>
            <a:ext cx="810117" cy="1778497"/>
          </a:xfrm>
          <a:prstGeom prst="straightConnector1">
            <a:avLst/>
          </a:prstGeom>
          <a:solidFill>
            <a:schemeClr val="accent1"/>
          </a:solidFill>
          <a:ln w="444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Slide Number Placeholder 2"/>
          <p:cNvSpPr>
            <a:spLocks noGrp="1"/>
          </p:cNvSpPr>
          <p:nvPr>
            <p:ph type="sldNum" sz="quarter" idx="12"/>
          </p:nvPr>
        </p:nvSpPr>
        <p:spPr/>
        <p:txBody>
          <a:bodyPr/>
          <a:lstStyle/>
          <a:p>
            <a:fld id="{D57F1E4F-1CFF-5643-939E-02111984F565}" type="slidenum">
              <a:rPr lang="en-US" smtClean="0"/>
              <a:t>42</a:t>
            </a:fld>
            <a:endParaRPr lang="en-US" dirty="0"/>
          </a:p>
        </p:txBody>
      </p:sp>
    </p:spTree>
    <p:extLst>
      <p:ext uri="{BB962C8B-B14F-4D97-AF65-F5344CB8AC3E}">
        <p14:creationId xmlns:p14="http://schemas.microsoft.com/office/powerpoint/2010/main" val="171152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4175"/>
            <a:ext cx="10515600" cy="1325563"/>
          </a:xfrm>
        </p:spPr>
        <p:txBody>
          <a:bodyPr/>
          <a:lstStyle/>
          <a:p>
            <a:r>
              <a:rPr lang="en-US" dirty="0" smtClean="0"/>
              <a:t>Remote Outlet Firmware Design</a:t>
            </a:r>
            <a:endParaRPr lang="en-US" dirty="0"/>
          </a:p>
        </p:txBody>
      </p:sp>
      <p:pic>
        <p:nvPicPr>
          <p:cNvPr id="4" name="Picture 3"/>
          <p:cNvPicPr>
            <a:picLocks noChangeAspect="1"/>
          </p:cNvPicPr>
          <p:nvPr/>
        </p:nvPicPr>
        <p:blipFill>
          <a:blip r:embed="rId3"/>
          <a:stretch>
            <a:fillRect/>
          </a:stretch>
        </p:blipFill>
        <p:spPr>
          <a:xfrm>
            <a:off x="989206" y="2409826"/>
            <a:ext cx="10213587" cy="3419858"/>
          </a:xfrm>
          <a:prstGeom prst="rect">
            <a:avLst/>
          </a:prstGeom>
        </p:spPr>
      </p:pic>
      <p:sp>
        <p:nvSpPr>
          <p:cNvPr id="3" name="Slide Number Placeholder 2"/>
          <p:cNvSpPr>
            <a:spLocks noGrp="1"/>
          </p:cNvSpPr>
          <p:nvPr>
            <p:ph type="sldNum" sz="quarter" idx="12"/>
          </p:nvPr>
        </p:nvSpPr>
        <p:spPr/>
        <p:txBody>
          <a:bodyPr/>
          <a:lstStyle/>
          <a:p>
            <a:fld id="{D57F1E4F-1CFF-5643-939E-02111984F565}" type="slidenum">
              <a:rPr lang="en-US" smtClean="0"/>
              <a:t>43</a:t>
            </a:fld>
            <a:endParaRPr lang="en-US" dirty="0"/>
          </a:p>
        </p:txBody>
      </p:sp>
    </p:spTree>
    <p:extLst>
      <p:ext uri="{BB962C8B-B14F-4D97-AF65-F5344CB8AC3E}">
        <p14:creationId xmlns:p14="http://schemas.microsoft.com/office/powerpoint/2010/main" val="10707828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562" y="57665"/>
            <a:ext cx="10515600" cy="1325563"/>
          </a:xfrm>
        </p:spPr>
        <p:txBody>
          <a:bodyPr/>
          <a:lstStyle/>
          <a:p>
            <a:r>
              <a:rPr lang="en-US" dirty="0" smtClean="0"/>
              <a:t>Remote Outlet Firmware Design</a:t>
            </a:r>
            <a:endParaRPr lang="en-US" dirty="0"/>
          </a:p>
        </p:txBody>
      </p:sp>
      <p:pic>
        <p:nvPicPr>
          <p:cNvPr id="5" name="Picture 4"/>
          <p:cNvPicPr>
            <a:picLocks noChangeAspect="1"/>
          </p:cNvPicPr>
          <p:nvPr/>
        </p:nvPicPr>
        <p:blipFill>
          <a:blip r:embed="rId3"/>
          <a:stretch>
            <a:fillRect/>
          </a:stretch>
        </p:blipFill>
        <p:spPr>
          <a:xfrm>
            <a:off x="1013253" y="1137276"/>
            <a:ext cx="8725436" cy="5594204"/>
          </a:xfrm>
          <a:prstGeom prst="rect">
            <a:avLst/>
          </a:prstGeom>
        </p:spPr>
      </p:pic>
      <p:sp>
        <p:nvSpPr>
          <p:cNvPr id="3" name="Slide Number Placeholder 2"/>
          <p:cNvSpPr>
            <a:spLocks noGrp="1"/>
          </p:cNvSpPr>
          <p:nvPr>
            <p:ph type="sldNum" sz="quarter" idx="12"/>
          </p:nvPr>
        </p:nvSpPr>
        <p:spPr/>
        <p:txBody>
          <a:bodyPr/>
          <a:lstStyle/>
          <a:p>
            <a:fld id="{D57F1E4F-1CFF-5643-939E-02111984F565}" type="slidenum">
              <a:rPr lang="en-US" smtClean="0"/>
              <a:t>44</a:t>
            </a:fld>
            <a:endParaRPr lang="en-US" dirty="0"/>
          </a:p>
        </p:txBody>
      </p:sp>
    </p:spTree>
    <p:extLst>
      <p:ext uri="{BB962C8B-B14F-4D97-AF65-F5344CB8AC3E}">
        <p14:creationId xmlns:p14="http://schemas.microsoft.com/office/powerpoint/2010/main" val="4059341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PLC Design</a:t>
            </a:r>
            <a:endParaRPr lang="en-US" dirty="0"/>
          </a:p>
        </p:txBody>
      </p:sp>
      <p:sp>
        <p:nvSpPr>
          <p:cNvPr id="3" name="Content Placeholder 2"/>
          <p:cNvSpPr>
            <a:spLocks noGrp="1"/>
          </p:cNvSpPr>
          <p:nvPr>
            <p:ph idx="1"/>
          </p:nvPr>
        </p:nvSpPr>
        <p:spPr>
          <a:xfrm>
            <a:off x="1103312" y="2052918"/>
            <a:ext cx="6365637" cy="4195481"/>
          </a:xfrm>
        </p:spPr>
        <p:txBody>
          <a:bodyPr>
            <a:normAutofit fontScale="92500" lnSpcReduction="10000"/>
          </a:bodyPr>
          <a:lstStyle/>
          <a:p>
            <a:r>
              <a:rPr lang="en-US" dirty="0" smtClean="0"/>
              <a:t>Given our concept of what will be communicated, the actions and commands are shown on the right.</a:t>
            </a:r>
          </a:p>
          <a:p>
            <a:r>
              <a:rPr lang="en-US" dirty="0" smtClean="0"/>
              <a:t>The CY8CPLC10 and CY8CPLC20 both need various hardware components to actually operate. Fortunately, both have development kits detailing the amplifiers, frequency modulators, power line coupling, power supply, etc. in the form of schematics. </a:t>
            </a:r>
            <a:endParaRPr lang="en-US" dirty="0">
              <a:latin typeface="Calibri"/>
              <a:ea typeface="SimSun"/>
              <a:cs typeface="Arial"/>
            </a:endParaRPr>
          </a:p>
          <a:p>
            <a:r>
              <a:rPr lang="en-US" dirty="0" smtClean="0"/>
              <a:t>The following schematics are included from the CY3272 Evaluation Kit Guide.</a:t>
            </a:r>
            <a:endParaRPr lang="en-US" dirty="0"/>
          </a:p>
        </p:txBody>
      </p:sp>
      <p:pic>
        <p:nvPicPr>
          <p:cNvPr id="4" name="Picture 3" descr="F:\Users\Ryan\Desktop\PLC Commands.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1777" y="2014915"/>
            <a:ext cx="4555815" cy="3795165"/>
          </a:xfrm>
          <a:prstGeom prst="rect">
            <a:avLst/>
          </a:prstGeom>
          <a:noFill/>
          <a:ln>
            <a:noFill/>
          </a:ln>
        </p:spPr>
      </p:pic>
      <p:sp>
        <p:nvSpPr>
          <p:cNvPr id="5" name="Slide Number Placeholder 4"/>
          <p:cNvSpPr>
            <a:spLocks noGrp="1"/>
          </p:cNvSpPr>
          <p:nvPr>
            <p:ph type="sldNum" sz="quarter" idx="12"/>
          </p:nvPr>
        </p:nvSpPr>
        <p:spPr/>
        <p:txBody>
          <a:bodyPr/>
          <a:lstStyle/>
          <a:p>
            <a:fld id="{D57F1E4F-1CFF-5643-939E-02111984F565}" type="slidenum">
              <a:rPr lang="en-US" smtClean="0"/>
              <a:t>45</a:t>
            </a:fld>
            <a:endParaRPr lang="en-US" dirty="0"/>
          </a:p>
        </p:txBody>
      </p:sp>
    </p:spTree>
    <p:extLst>
      <p:ext uri="{BB962C8B-B14F-4D97-AF65-F5344CB8AC3E}">
        <p14:creationId xmlns:p14="http://schemas.microsoft.com/office/powerpoint/2010/main" val="2436776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PLC Amplifier Schematic</a:t>
            </a:r>
            <a:endParaRPr lang="en-US"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35047" y="1234221"/>
            <a:ext cx="7931445" cy="5434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D57F1E4F-1CFF-5643-939E-02111984F565}" type="slidenum">
              <a:rPr lang="en-US" smtClean="0"/>
              <a:t>46</a:t>
            </a:fld>
            <a:endParaRPr lang="en-US" dirty="0"/>
          </a:p>
        </p:txBody>
      </p:sp>
      <p:sp>
        <p:nvSpPr>
          <p:cNvPr id="5" name="TextBox 4"/>
          <p:cNvSpPr txBox="1"/>
          <p:nvPr/>
        </p:nvSpPr>
        <p:spPr>
          <a:xfrm>
            <a:off x="8924705" y="615007"/>
            <a:ext cx="2654829" cy="369332"/>
          </a:xfrm>
          <a:prstGeom prst="rect">
            <a:avLst/>
          </a:prstGeom>
          <a:noFill/>
        </p:spPr>
        <p:txBody>
          <a:bodyPr wrap="none" rtlCol="0">
            <a:spAutoFit/>
          </a:bodyPr>
          <a:lstStyle/>
          <a:p>
            <a:r>
              <a:rPr lang="en-US" dirty="0" smtClean="0"/>
              <a:t>LC </a:t>
            </a:r>
            <a:r>
              <a:rPr lang="en-US" dirty="0" err="1" smtClean="0"/>
              <a:t>Bandpass</a:t>
            </a:r>
            <a:r>
              <a:rPr lang="en-US" dirty="0" smtClean="0"/>
              <a:t> Receive Filter</a:t>
            </a:r>
            <a:endParaRPr lang="en-US" dirty="0"/>
          </a:p>
        </p:txBody>
      </p:sp>
      <p:cxnSp>
        <p:nvCxnSpPr>
          <p:cNvPr id="6" name="Straight Arrow Connector 5"/>
          <p:cNvCxnSpPr/>
          <p:nvPr/>
        </p:nvCxnSpPr>
        <p:spPr>
          <a:xfrm flipH="1">
            <a:off x="8610600" y="984339"/>
            <a:ext cx="1455892" cy="95623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327371" y="6034965"/>
            <a:ext cx="2557751" cy="369332"/>
          </a:xfrm>
          <a:prstGeom prst="rect">
            <a:avLst/>
          </a:prstGeom>
          <a:noFill/>
        </p:spPr>
        <p:txBody>
          <a:bodyPr wrap="none" rtlCol="0">
            <a:spAutoFit/>
          </a:bodyPr>
          <a:lstStyle/>
          <a:p>
            <a:r>
              <a:rPr lang="en-US" dirty="0" smtClean="0"/>
              <a:t>Transmit Power Amplifier</a:t>
            </a:r>
            <a:endParaRPr lang="en-US" dirty="0"/>
          </a:p>
        </p:txBody>
      </p:sp>
      <p:cxnSp>
        <p:nvCxnSpPr>
          <p:cNvPr id="9" name="Straight Arrow Connector 8"/>
          <p:cNvCxnSpPr/>
          <p:nvPr/>
        </p:nvCxnSpPr>
        <p:spPr>
          <a:xfrm flipV="1">
            <a:off x="692470" y="4714875"/>
            <a:ext cx="3165155" cy="150475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9209" y="6219631"/>
            <a:ext cx="2241383" cy="369332"/>
          </a:xfrm>
          <a:prstGeom prst="rect">
            <a:avLst/>
          </a:prstGeom>
          <a:noFill/>
        </p:spPr>
        <p:txBody>
          <a:bodyPr wrap="none" rtlCol="0">
            <a:spAutoFit/>
          </a:bodyPr>
          <a:lstStyle/>
          <a:p>
            <a:r>
              <a:rPr lang="en-US" dirty="0" smtClean="0"/>
              <a:t>Active </a:t>
            </a:r>
            <a:r>
              <a:rPr lang="en-US" dirty="0" err="1" smtClean="0"/>
              <a:t>Bandpass</a:t>
            </a:r>
            <a:r>
              <a:rPr lang="en-US" dirty="0" smtClean="0"/>
              <a:t> Filter</a:t>
            </a:r>
            <a:endParaRPr lang="en-US" dirty="0"/>
          </a:p>
        </p:txBody>
      </p:sp>
      <p:cxnSp>
        <p:nvCxnSpPr>
          <p:cNvPr id="13" name="Straight Arrow Connector 12"/>
          <p:cNvCxnSpPr/>
          <p:nvPr/>
        </p:nvCxnSpPr>
        <p:spPr>
          <a:xfrm flipV="1">
            <a:off x="8581630" y="5486400"/>
            <a:ext cx="909316" cy="70096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331061" y="1710084"/>
            <a:ext cx="2911310" cy="369332"/>
          </a:xfrm>
          <a:prstGeom prst="rect">
            <a:avLst/>
          </a:prstGeom>
          <a:noFill/>
        </p:spPr>
        <p:txBody>
          <a:bodyPr wrap="none" rtlCol="0">
            <a:spAutoFit/>
          </a:bodyPr>
          <a:lstStyle/>
          <a:p>
            <a:r>
              <a:rPr lang="en-US" dirty="0" smtClean="0"/>
              <a:t>To Line Coupling Transformer</a:t>
            </a:r>
            <a:endParaRPr lang="en-US" dirty="0"/>
          </a:p>
        </p:txBody>
      </p:sp>
    </p:spTree>
    <p:extLst>
      <p:ext uri="{BB962C8B-B14F-4D97-AF65-F5344CB8AC3E}">
        <p14:creationId xmlns:p14="http://schemas.microsoft.com/office/powerpoint/2010/main" val="7495653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PLC Power Supply</a:t>
            </a:r>
            <a:endParaRPr lang="en-US" dirty="0"/>
          </a:p>
        </p:txBody>
      </p:sp>
      <p:pic>
        <p:nvPicPr>
          <p:cNvPr id="3074"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838200" y="1809169"/>
            <a:ext cx="9934575" cy="4691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D57F1E4F-1CFF-5643-939E-02111984F565}" type="slidenum">
              <a:rPr lang="en-US" smtClean="0"/>
              <a:t>47</a:t>
            </a:fld>
            <a:endParaRPr lang="en-US" dirty="0"/>
          </a:p>
        </p:txBody>
      </p:sp>
      <p:sp>
        <p:nvSpPr>
          <p:cNvPr id="5" name="TextBox 4"/>
          <p:cNvSpPr txBox="1"/>
          <p:nvPr/>
        </p:nvSpPr>
        <p:spPr>
          <a:xfrm>
            <a:off x="3773260" y="1808588"/>
            <a:ext cx="1959429" cy="369332"/>
          </a:xfrm>
          <a:prstGeom prst="rect">
            <a:avLst/>
          </a:prstGeom>
          <a:noFill/>
        </p:spPr>
        <p:txBody>
          <a:bodyPr wrap="square" rtlCol="0">
            <a:spAutoFit/>
          </a:bodyPr>
          <a:lstStyle/>
          <a:p>
            <a:r>
              <a:rPr lang="en-US" dirty="0" smtClean="0"/>
              <a:t>Full Wave Rectifier</a:t>
            </a:r>
            <a:endParaRPr lang="en-US" dirty="0"/>
          </a:p>
        </p:txBody>
      </p:sp>
      <p:cxnSp>
        <p:nvCxnSpPr>
          <p:cNvPr id="7" name="Straight Arrow Connector 6"/>
          <p:cNvCxnSpPr/>
          <p:nvPr/>
        </p:nvCxnSpPr>
        <p:spPr>
          <a:xfrm flipH="1">
            <a:off x="5827940" y="1993254"/>
            <a:ext cx="668110" cy="106369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96000" y="1690688"/>
            <a:ext cx="2283574" cy="369332"/>
          </a:xfrm>
          <a:prstGeom prst="rect">
            <a:avLst/>
          </a:prstGeom>
          <a:noFill/>
        </p:spPr>
        <p:txBody>
          <a:bodyPr wrap="none" rtlCol="0">
            <a:spAutoFit/>
          </a:bodyPr>
          <a:lstStyle/>
          <a:p>
            <a:r>
              <a:rPr lang="en-US" dirty="0" smtClean="0"/>
              <a:t>Common Mode Choke</a:t>
            </a:r>
            <a:endParaRPr lang="en-US" dirty="0"/>
          </a:p>
        </p:txBody>
      </p:sp>
      <p:cxnSp>
        <p:nvCxnSpPr>
          <p:cNvPr id="11" name="Straight Arrow Connector 10"/>
          <p:cNvCxnSpPr>
            <a:stCxn id="5" idx="2"/>
          </p:cNvCxnSpPr>
          <p:nvPr/>
        </p:nvCxnSpPr>
        <p:spPr>
          <a:xfrm flipH="1">
            <a:off x="4514851" y="2177920"/>
            <a:ext cx="238124" cy="103142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42925" y="5710019"/>
            <a:ext cx="1990725" cy="646331"/>
          </a:xfrm>
          <a:prstGeom prst="rect">
            <a:avLst/>
          </a:prstGeom>
          <a:noFill/>
        </p:spPr>
        <p:txBody>
          <a:bodyPr wrap="square" rtlCol="0">
            <a:spAutoFit/>
          </a:bodyPr>
          <a:lstStyle/>
          <a:p>
            <a:r>
              <a:rPr lang="en-US" dirty="0" smtClean="0"/>
              <a:t>Switch Mode Supply</a:t>
            </a:r>
            <a:endParaRPr lang="en-US" dirty="0"/>
          </a:p>
        </p:txBody>
      </p:sp>
      <p:cxnSp>
        <p:nvCxnSpPr>
          <p:cNvPr id="15" name="Straight Arrow Connector 14"/>
          <p:cNvCxnSpPr/>
          <p:nvPr/>
        </p:nvCxnSpPr>
        <p:spPr>
          <a:xfrm flipV="1">
            <a:off x="1524000" y="5095875"/>
            <a:ext cx="2876550" cy="61414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077200" y="5063688"/>
            <a:ext cx="1990725" cy="646331"/>
          </a:xfrm>
          <a:prstGeom prst="rect">
            <a:avLst/>
          </a:prstGeom>
          <a:noFill/>
        </p:spPr>
        <p:txBody>
          <a:bodyPr wrap="square" rtlCol="0">
            <a:spAutoFit/>
          </a:bodyPr>
          <a:lstStyle/>
          <a:p>
            <a:r>
              <a:rPr lang="en-US" dirty="0" smtClean="0"/>
              <a:t>High Frequency Transformer</a:t>
            </a:r>
            <a:endParaRPr lang="en-US" dirty="0"/>
          </a:p>
        </p:txBody>
      </p:sp>
      <p:cxnSp>
        <p:nvCxnSpPr>
          <p:cNvPr id="18" name="Straight Arrow Connector 17"/>
          <p:cNvCxnSpPr/>
          <p:nvPr/>
        </p:nvCxnSpPr>
        <p:spPr>
          <a:xfrm flipH="1" flipV="1">
            <a:off x="8229600" y="4154710"/>
            <a:ext cx="381000" cy="94116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558074" y="1301338"/>
            <a:ext cx="2633926" cy="369332"/>
          </a:xfrm>
          <a:prstGeom prst="rect">
            <a:avLst/>
          </a:prstGeom>
          <a:noFill/>
        </p:spPr>
        <p:txBody>
          <a:bodyPr wrap="none" rtlCol="0">
            <a:spAutoFit/>
          </a:bodyPr>
          <a:lstStyle/>
          <a:p>
            <a:r>
              <a:rPr lang="en-US" dirty="0" smtClean="0"/>
              <a:t>Output Rectifier and Filter</a:t>
            </a:r>
            <a:endParaRPr lang="en-US" dirty="0"/>
          </a:p>
        </p:txBody>
      </p:sp>
      <p:cxnSp>
        <p:nvCxnSpPr>
          <p:cNvPr id="21" name="Straight Arrow Connector 20"/>
          <p:cNvCxnSpPr/>
          <p:nvPr/>
        </p:nvCxnSpPr>
        <p:spPr>
          <a:xfrm flipH="1">
            <a:off x="10486346" y="1690688"/>
            <a:ext cx="909932" cy="1643062"/>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4370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PLC Coupling</a:t>
            </a:r>
            <a:endParaRPr lang="en-US" dirty="0"/>
          </a:p>
        </p:txBody>
      </p:sp>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63674" y="2835774"/>
            <a:ext cx="47339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D57F1E4F-1CFF-5643-939E-02111984F565}" type="slidenum">
              <a:rPr lang="en-US" smtClean="0"/>
              <a:t>48</a:t>
            </a:fld>
            <a:endParaRPr lang="en-US" dirty="0"/>
          </a:p>
        </p:txBody>
      </p:sp>
    </p:spTree>
    <p:extLst>
      <p:ext uri="{BB962C8B-B14F-4D97-AF65-F5344CB8AC3E}">
        <p14:creationId xmlns:p14="http://schemas.microsoft.com/office/powerpoint/2010/main" val="2851427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PLC Final Selection</a:t>
            </a:r>
            <a:endParaRPr lang="en-US" dirty="0"/>
          </a:p>
        </p:txBody>
      </p:sp>
      <p:sp>
        <p:nvSpPr>
          <p:cNvPr id="3" name="Content Placeholder 2"/>
          <p:cNvSpPr>
            <a:spLocks noGrp="1"/>
          </p:cNvSpPr>
          <p:nvPr>
            <p:ph idx="1"/>
          </p:nvPr>
        </p:nvSpPr>
        <p:spPr/>
        <p:txBody>
          <a:bodyPr/>
          <a:lstStyle/>
          <a:p>
            <a:r>
              <a:rPr lang="en-US" dirty="0" smtClean="0"/>
              <a:t>Fortunately for our team, we were actually provided 2 dev. Boards for the CY8CPLC20, which cemented the CY8CPLC20 as our choice device. </a:t>
            </a:r>
          </a:p>
          <a:p>
            <a:r>
              <a:rPr lang="en-US" dirty="0" smtClean="0"/>
              <a:t>Eliminates the need for us to manually implement each of the prior schematics, yet we know they are and could utilize them in production.</a:t>
            </a:r>
          </a:p>
          <a:p>
            <a:r>
              <a:rPr lang="en-US" dirty="0" smtClean="0"/>
              <a:t>Should shorten the development time for utilization of the PLC</a:t>
            </a:r>
          </a:p>
          <a:p>
            <a:pPr lvl="1"/>
            <a:r>
              <a:rPr lang="en-US" dirty="0" smtClean="0"/>
              <a:t>Concerns:</a:t>
            </a:r>
          </a:p>
          <a:p>
            <a:pPr lvl="2"/>
            <a:r>
              <a:rPr lang="en-US" dirty="0" smtClean="0"/>
              <a:t>One board is non-operational, and must be replaced or repaired.</a:t>
            </a:r>
          </a:p>
          <a:p>
            <a:pPr lvl="2"/>
            <a:r>
              <a:rPr lang="en-US" dirty="0" smtClean="0"/>
              <a:t>Utilizing an unfamiliar </a:t>
            </a:r>
            <a:r>
              <a:rPr lang="en-US" dirty="0" err="1" smtClean="0"/>
              <a:t>PSoC</a:t>
            </a:r>
            <a:r>
              <a:rPr lang="en-US" dirty="0" smtClean="0"/>
              <a:t>, potentially unknown development time.</a:t>
            </a:r>
          </a:p>
          <a:p>
            <a:pPr lvl="3"/>
            <a:r>
              <a:rPr lang="en-US" dirty="0" smtClean="0"/>
              <a:t>There appear to be a good number of samples, and I was able to get the first board transmitting in under 10 minutes.</a:t>
            </a:r>
          </a:p>
        </p:txBody>
      </p:sp>
      <p:sp>
        <p:nvSpPr>
          <p:cNvPr id="4" name="Slide Number Placeholder 3"/>
          <p:cNvSpPr>
            <a:spLocks noGrp="1"/>
          </p:cNvSpPr>
          <p:nvPr>
            <p:ph type="sldNum" sz="quarter" idx="12"/>
          </p:nvPr>
        </p:nvSpPr>
        <p:spPr/>
        <p:txBody>
          <a:bodyPr/>
          <a:lstStyle/>
          <a:p>
            <a:fld id="{D57F1E4F-1CFF-5643-939E-02111984F565}" type="slidenum">
              <a:rPr lang="en-US" smtClean="0"/>
              <a:t>49</a:t>
            </a:fld>
            <a:endParaRPr lang="en-US" dirty="0"/>
          </a:p>
        </p:txBody>
      </p:sp>
    </p:spTree>
    <p:extLst>
      <p:ext uri="{BB962C8B-B14F-4D97-AF65-F5344CB8AC3E}">
        <p14:creationId xmlns:p14="http://schemas.microsoft.com/office/powerpoint/2010/main" val="1337778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Specifications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32835155"/>
              </p:ext>
            </p:extLst>
          </p:nvPr>
        </p:nvGraphicFramePr>
        <p:xfrm>
          <a:off x="646111" y="1548448"/>
          <a:ext cx="10726738" cy="4816754"/>
        </p:xfrm>
        <a:graphic>
          <a:graphicData uri="http://schemas.openxmlformats.org/drawingml/2006/table">
            <a:tbl>
              <a:tblPr/>
              <a:tblGrid>
                <a:gridCol w="1593091"/>
                <a:gridCol w="351598"/>
                <a:gridCol w="4754903"/>
                <a:gridCol w="4027146"/>
              </a:tblGrid>
              <a:tr h="936644">
                <a:tc>
                  <a:txBody>
                    <a:bodyPr/>
                    <a:lstStyle/>
                    <a:p>
                      <a:pPr algn="ctr" rtl="0" fontAlgn="t">
                        <a:spcBef>
                          <a:spcPts val="0"/>
                        </a:spcBef>
                        <a:spcAft>
                          <a:spcPts val="0"/>
                        </a:spcAft>
                      </a:pPr>
                      <a:r>
                        <a:rPr lang="en-US" sz="1700" b="1" i="0" u="none" strike="noStrike" dirty="0">
                          <a:solidFill>
                            <a:schemeClr val="tx1"/>
                          </a:solidFill>
                          <a:effectLst/>
                          <a:latin typeface="+mn-lt"/>
                        </a:rPr>
                        <a:t>Marketing Requirements</a:t>
                      </a:r>
                      <a:endParaRPr lang="en-US" sz="1700" dirty="0">
                        <a:solidFill>
                          <a:schemeClr val="tx1"/>
                        </a:solidFill>
                        <a:effectLst/>
                        <a:latin typeface="+mn-lt"/>
                      </a:endParaRPr>
                    </a:p>
                  </a:txBody>
                  <a:tcPr marL="67849" marR="67849" marT="67849" marB="678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700">
                          <a:solidFill>
                            <a:schemeClr val="tx1"/>
                          </a:solidFill>
                          <a:effectLst/>
                          <a:latin typeface="+mn-lt"/>
                        </a:rPr>
                        <a:t> </a:t>
                      </a:r>
                    </a:p>
                  </a:txBody>
                  <a:tcPr marL="67849" marR="67849" marT="67849" marB="678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700" b="1" i="0" u="none" strike="noStrike" dirty="0">
                          <a:solidFill>
                            <a:schemeClr val="tx1"/>
                          </a:solidFill>
                          <a:effectLst/>
                          <a:latin typeface="+mn-lt"/>
                        </a:rPr>
                        <a:t>Engineering Requirement</a:t>
                      </a:r>
                      <a:endParaRPr lang="en-US" sz="1700" dirty="0">
                        <a:solidFill>
                          <a:schemeClr val="tx1"/>
                        </a:solidFill>
                        <a:effectLst/>
                        <a:latin typeface="+mn-lt"/>
                      </a:endParaRPr>
                    </a:p>
                  </a:txBody>
                  <a:tcPr marL="67849" marR="67849" marT="67849" marB="678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700" b="1" i="0" u="none" strike="noStrike">
                          <a:solidFill>
                            <a:schemeClr val="tx1"/>
                          </a:solidFill>
                          <a:effectLst/>
                          <a:latin typeface="+mn-lt"/>
                        </a:rPr>
                        <a:t>Justification</a:t>
                      </a:r>
                      <a:endParaRPr lang="en-US" sz="1700">
                        <a:solidFill>
                          <a:schemeClr val="tx1"/>
                        </a:solidFill>
                        <a:effectLst/>
                        <a:latin typeface="+mn-lt"/>
                      </a:endParaRPr>
                    </a:p>
                  </a:txBody>
                  <a:tcPr marL="67849" marR="67849" marT="67849" marB="678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864062">
                <a:tc>
                  <a:txBody>
                    <a:bodyPr/>
                    <a:lstStyle/>
                    <a:p>
                      <a:pPr rtl="0" fontAlgn="t">
                        <a:spcBef>
                          <a:spcPts val="0"/>
                        </a:spcBef>
                        <a:spcAft>
                          <a:spcPts val="0"/>
                        </a:spcAft>
                      </a:pPr>
                      <a:r>
                        <a:rPr lang="en-US" sz="1700" b="0" i="0" u="none" strike="noStrike" dirty="0">
                          <a:solidFill>
                            <a:schemeClr val="tx1"/>
                          </a:solidFill>
                          <a:effectLst/>
                          <a:latin typeface="+mn-lt"/>
                        </a:rPr>
                        <a:t>6</a:t>
                      </a:r>
                      <a:endParaRPr lang="en-US" sz="1700" dirty="0">
                        <a:solidFill>
                          <a:schemeClr val="tx1"/>
                        </a:solidFill>
                        <a:effectLst/>
                        <a:latin typeface="+mn-lt"/>
                      </a:endParaRPr>
                    </a:p>
                  </a:txBody>
                  <a:tcPr marL="67849" marR="67849" marT="67849" marB="678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chemeClr val="tx1"/>
                          </a:solidFill>
                          <a:effectLst/>
                          <a:latin typeface="+mn-lt"/>
                        </a:rPr>
                        <a:t>A</a:t>
                      </a:r>
                      <a:endParaRPr lang="en-US" sz="1700" dirty="0">
                        <a:solidFill>
                          <a:schemeClr val="tx1"/>
                        </a:solidFill>
                        <a:effectLst/>
                        <a:latin typeface="+mn-lt"/>
                      </a:endParaRPr>
                    </a:p>
                  </a:txBody>
                  <a:tcPr marL="67849" marR="67849" marT="67849" marB="678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chemeClr val="tx1"/>
                          </a:solidFill>
                          <a:effectLst/>
                          <a:latin typeface="+mn-lt"/>
                        </a:rPr>
                        <a:t>Production cost shall not exceed $200 for the main unit and $50 for </a:t>
                      </a:r>
                      <a:r>
                        <a:rPr lang="en-US" sz="1700" b="0" i="0" u="none" strike="noStrike" dirty="0" smtClean="0">
                          <a:solidFill>
                            <a:schemeClr val="tx1"/>
                          </a:solidFill>
                          <a:effectLst/>
                          <a:latin typeface="+mn-lt"/>
                        </a:rPr>
                        <a:t>each </a:t>
                      </a:r>
                      <a:r>
                        <a:rPr lang="en-US" sz="1700" b="0" i="0" u="none" strike="noStrike" dirty="0">
                          <a:solidFill>
                            <a:schemeClr val="tx1"/>
                          </a:solidFill>
                          <a:effectLst/>
                          <a:latin typeface="+mn-lt"/>
                        </a:rPr>
                        <a:t>outlet </a:t>
                      </a:r>
                      <a:r>
                        <a:rPr lang="en-US" sz="1700" b="0" i="0" u="none" strike="noStrike" dirty="0" smtClean="0">
                          <a:solidFill>
                            <a:schemeClr val="tx1"/>
                          </a:solidFill>
                          <a:effectLst/>
                          <a:latin typeface="+mn-lt"/>
                        </a:rPr>
                        <a:t>module.</a:t>
                      </a:r>
                      <a:endParaRPr lang="en-US" sz="1700" dirty="0">
                        <a:solidFill>
                          <a:schemeClr val="tx1"/>
                        </a:solidFill>
                        <a:effectLst/>
                        <a:latin typeface="+mn-lt"/>
                      </a:endParaRPr>
                    </a:p>
                  </a:txBody>
                  <a:tcPr marL="67849" marR="67849" marT="67849" marB="678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a:solidFill>
                            <a:schemeClr val="tx1"/>
                          </a:solidFill>
                          <a:effectLst/>
                          <a:latin typeface="+mn-lt"/>
                        </a:rPr>
                        <a:t>This is based upon analysis of a competitive market and current design requirements.</a:t>
                      </a:r>
                      <a:endParaRPr lang="en-US" sz="1700">
                        <a:solidFill>
                          <a:schemeClr val="tx1"/>
                        </a:solidFill>
                        <a:effectLst/>
                        <a:latin typeface="+mn-lt"/>
                      </a:endParaRPr>
                    </a:p>
                  </a:txBody>
                  <a:tcPr marL="67849" marR="67849" marT="67849" marB="678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864062">
                <a:tc>
                  <a:txBody>
                    <a:bodyPr/>
                    <a:lstStyle/>
                    <a:p>
                      <a:pPr rtl="0" fontAlgn="t">
                        <a:spcBef>
                          <a:spcPts val="0"/>
                        </a:spcBef>
                        <a:spcAft>
                          <a:spcPts val="0"/>
                        </a:spcAft>
                      </a:pPr>
                      <a:r>
                        <a:rPr lang="en-US" sz="1700" b="0" i="0" u="none" strike="noStrike">
                          <a:solidFill>
                            <a:schemeClr val="tx1"/>
                          </a:solidFill>
                          <a:effectLst/>
                          <a:latin typeface="+mn-lt"/>
                        </a:rPr>
                        <a:t>7</a:t>
                      </a:r>
                      <a:endParaRPr lang="en-US" sz="1700">
                        <a:solidFill>
                          <a:schemeClr val="tx1"/>
                        </a:solidFill>
                        <a:effectLst/>
                        <a:latin typeface="+mn-lt"/>
                      </a:endParaRPr>
                    </a:p>
                  </a:txBody>
                  <a:tcPr marL="67849" marR="67849" marT="67849" marB="678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chemeClr val="tx1"/>
                          </a:solidFill>
                          <a:effectLst/>
                          <a:latin typeface="+mn-lt"/>
                        </a:rPr>
                        <a:t>B</a:t>
                      </a:r>
                      <a:endParaRPr lang="en-US" sz="1700" dirty="0">
                        <a:solidFill>
                          <a:schemeClr val="tx1"/>
                        </a:solidFill>
                        <a:effectLst/>
                        <a:latin typeface="+mn-lt"/>
                      </a:endParaRPr>
                    </a:p>
                  </a:txBody>
                  <a:tcPr marL="67849" marR="67849" marT="67849" marB="678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chemeClr val="tx1"/>
                          </a:solidFill>
                          <a:effectLst/>
                          <a:latin typeface="+mn-lt"/>
                        </a:rPr>
                        <a:t>Installation time of an outlet module within an electrical box shall not exceed 30 minutes during typical installation.</a:t>
                      </a:r>
                      <a:endParaRPr lang="en-US" sz="1700" dirty="0">
                        <a:solidFill>
                          <a:schemeClr val="tx1"/>
                        </a:solidFill>
                        <a:effectLst/>
                        <a:latin typeface="+mn-lt"/>
                      </a:endParaRPr>
                    </a:p>
                  </a:txBody>
                  <a:tcPr marL="67849" marR="67849" marT="67849" marB="678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a:solidFill>
                            <a:schemeClr val="tx1"/>
                          </a:solidFill>
                          <a:effectLst/>
                          <a:latin typeface="+mn-lt"/>
                        </a:rPr>
                        <a:t>Using a professional electrician, the outlets can be installed within this time frame.</a:t>
                      </a:r>
                      <a:endParaRPr lang="en-US" sz="1700">
                        <a:solidFill>
                          <a:schemeClr val="tx1"/>
                        </a:solidFill>
                        <a:effectLst/>
                        <a:latin typeface="+mn-lt"/>
                      </a:endParaRPr>
                    </a:p>
                  </a:txBody>
                  <a:tcPr marL="67849" marR="67849" marT="67849" marB="678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864062">
                <a:tc>
                  <a:txBody>
                    <a:bodyPr/>
                    <a:lstStyle/>
                    <a:p>
                      <a:pPr rtl="0" fontAlgn="t">
                        <a:spcBef>
                          <a:spcPts val="0"/>
                        </a:spcBef>
                        <a:spcAft>
                          <a:spcPts val="0"/>
                        </a:spcAft>
                      </a:pPr>
                      <a:r>
                        <a:rPr lang="en-US" sz="1700" b="0" i="0" u="none" strike="noStrike">
                          <a:solidFill>
                            <a:schemeClr val="tx1"/>
                          </a:solidFill>
                          <a:effectLst/>
                          <a:latin typeface="+mn-lt"/>
                        </a:rPr>
                        <a:t>4</a:t>
                      </a:r>
                      <a:endParaRPr lang="en-US" sz="1700">
                        <a:solidFill>
                          <a:schemeClr val="tx1"/>
                        </a:solidFill>
                        <a:effectLst/>
                        <a:latin typeface="+mn-lt"/>
                      </a:endParaRPr>
                    </a:p>
                  </a:txBody>
                  <a:tcPr marL="67849" marR="67849" marT="67849" marB="678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a:solidFill>
                            <a:schemeClr val="tx1"/>
                          </a:solidFill>
                          <a:effectLst/>
                          <a:latin typeface="+mn-lt"/>
                        </a:rPr>
                        <a:t>C</a:t>
                      </a:r>
                      <a:endParaRPr lang="en-US" sz="1700">
                        <a:solidFill>
                          <a:schemeClr val="tx1"/>
                        </a:solidFill>
                        <a:effectLst/>
                        <a:latin typeface="+mn-lt"/>
                      </a:endParaRPr>
                    </a:p>
                  </a:txBody>
                  <a:tcPr marL="67849" marR="67849" marT="67849" marB="678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chemeClr val="tx1"/>
                          </a:solidFill>
                          <a:effectLst/>
                          <a:latin typeface="+mn-lt"/>
                        </a:rPr>
                        <a:t>The system shall survive a 2500V impulse voltage per IEC-60664-1.</a:t>
                      </a:r>
                      <a:endParaRPr lang="en-US" sz="1700" dirty="0">
                        <a:solidFill>
                          <a:schemeClr val="tx1"/>
                        </a:solidFill>
                        <a:effectLst/>
                        <a:latin typeface="+mn-lt"/>
                      </a:endParaRPr>
                    </a:p>
                  </a:txBody>
                  <a:tcPr marL="67849" marR="67849" marT="67849" marB="678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chemeClr val="tx1"/>
                          </a:solidFill>
                          <a:effectLst/>
                          <a:latin typeface="+mn-lt"/>
                        </a:rPr>
                        <a:t>This will prevent devices from being damaged due to transient spikes on the power line.</a:t>
                      </a:r>
                      <a:endParaRPr lang="en-US" sz="1700" dirty="0">
                        <a:solidFill>
                          <a:schemeClr val="tx1"/>
                        </a:solidFill>
                        <a:effectLst/>
                        <a:latin typeface="+mn-lt"/>
                      </a:endParaRPr>
                    </a:p>
                  </a:txBody>
                  <a:tcPr marL="67849" marR="67849" marT="67849" marB="678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1190172">
                <a:tc>
                  <a:txBody>
                    <a:bodyPr/>
                    <a:lstStyle/>
                    <a:p>
                      <a:pPr rtl="0" fontAlgn="t">
                        <a:spcBef>
                          <a:spcPts val="0"/>
                        </a:spcBef>
                        <a:spcAft>
                          <a:spcPts val="0"/>
                        </a:spcAft>
                      </a:pPr>
                      <a:r>
                        <a:rPr lang="en-US" sz="1700" b="0" i="0" u="none" strike="noStrike">
                          <a:solidFill>
                            <a:schemeClr val="tx1"/>
                          </a:solidFill>
                          <a:effectLst/>
                          <a:latin typeface="+mn-lt"/>
                        </a:rPr>
                        <a:t>4</a:t>
                      </a:r>
                      <a:endParaRPr lang="en-US" sz="1700">
                        <a:solidFill>
                          <a:schemeClr val="tx1"/>
                        </a:solidFill>
                        <a:effectLst/>
                        <a:latin typeface="+mn-lt"/>
                      </a:endParaRPr>
                    </a:p>
                  </a:txBody>
                  <a:tcPr marL="67849" marR="67849" marT="67849" marB="678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a:solidFill>
                            <a:schemeClr val="tx1"/>
                          </a:solidFill>
                          <a:effectLst/>
                          <a:latin typeface="+mn-lt"/>
                        </a:rPr>
                        <a:t>D</a:t>
                      </a:r>
                      <a:endParaRPr lang="en-US" sz="1700">
                        <a:solidFill>
                          <a:schemeClr val="tx1"/>
                        </a:solidFill>
                        <a:effectLst/>
                        <a:latin typeface="+mn-lt"/>
                      </a:endParaRPr>
                    </a:p>
                  </a:txBody>
                  <a:tcPr marL="67849" marR="67849" marT="67849" marB="678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chemeClr val="tx1"/>
                          </a:solidFill>
                          <a:effectLst/>
                          <a:latin typeface="+mn-lt"/>
                        </a:rPr>
                        <a:t>Control circuits shall be isolated from power line by 1250V RMS minimum.</a:t>
                      </a:r>
                      <a:endParaRPr lang="en-US" sz="1700" dirty="0">
                        <a:solidFill>
                          <a:schemeClr val="tx1"/>
                        </a:solidFill>
                        <a:effectLst/>
                        <a:latin typeface="+mn-lt"/>
                      </a:endParaRPr>
                    </a:p>
                  </a:txBody>
                  <a:tcPr marL="67849" marR="67849" marT="67849" marB="678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chemeClr val="tx1"/>
                          </a:solidFill>
                          <a:effectLst/>
                          <a:latin typeface="+mn-lt"/>
                        </a:rPr>
                        <a:t>Electrical isolation is required by safety agencies for equipment connected to the AC power line.</a:t>
                      </a:r>
                      <a:endParaRPr lang="en-US" sz="1700" dirty="0">
                        <a:solidFill>
                          <a:schemeClr val="tx1"/>
                        </a:solidFill>
                        <a:effectLst/>
                        <a:latin typeface="+mn-lt"/>
                      </a:endParaRPr>
                    </a:p>
                  </a:txBody>
                  <a:tcPr marL="67849" marR="67849" marT="67849" marB="678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2622550" y="19288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Slide Number Placeholder 2"/>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20623292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PLC Single Board Demonstration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99408" y="1506067"/>
            <a:ext cx="7201842" cy="5013796"/>
          </a:xfrm>
        </p:spPr>
      </p:pic>
      <p:sp>
        <p:nvSpPr>
          <p:cNvPr id="3" name="Slide Number Placeholder 2"/>
          <p:cNvSpPr>
            <a:spLocks noGrp="1"/>
          </p:cNvSpPr>
          <p:nvPr>
            <p:ph type="sldNum" sz="quarter" idx="12"/>
          </p:nvPr>
        </p:nvSpPr>
        <p:spPr/>
        <p:txBody>
          <a:bodyPr/>
          <a:lstStyle/>
          <a:p>
            <a:fld id="{D57F1E4F-1CFF-5643-939E-02111984F565}" type="slidenum">
              <a:rPr lang="en-US" smtClean="0"/>
              <a:t>50</a:t>
            </a:fld>
            <a:endParaRPr lang="en-US" dirty="0"/>
          </a:p>
        </p:txBody>
      </p:sp>
    </p:spTree>
    <p:extLst>
      <p:ext uri="{BB962C8B-B14F-4D97-AF65-F5344CB8AC3E}">
        <p14:creationId xmlns:p14="http://schemas.microsoft.com/office/powerpoint/2010/main" val="5201527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PLC Dev Board</a:t>
            </a:r>
            <a:endParaRPr lang="en-US" dirty="0"/>
          </a:p>
        </p:txBody>
      </p:sp>
      <p:pic>
        <p:nvPicPr>
          <p:cNvPr id="5122" name="Picture 2" descr="F:\Users\Ryan\Desktop\Visio_Stuff-2015-09-13\Visio Stuff\high_level_ems_communictions_with_interfac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975" y="1893538"/>
            <a:ext cx="10607228" cy="381692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D57F1E4F-1CFF-5643-939E-02111984F565}" type="slidenum">
              <a:rPr lang="en-US" smtClean="0"/>
              <a:t>51</a:t>
            </a:fld>
            <a:endParaRPr lang="en-US" dirty="0"/>
          </a:p>
        </p:txBody>
      </p:sp>
    </p:spTree>
    <p:extLst>
      <p:ext uri="{BB962C8B-B14F-4D97-AF65-F5344CB8AC3E}">
        <p14:creationId xmlns:p14="http://schemas.microsoft.com/office/powerpoint/2010/main" val="769628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Overview</a:t>
            </a:r>
            <a:endParaRPr lang="en-US" dirty="0"/>
          </a:p>
        </p:txBody>
      </p:sp>
      <p:sp>
        <p:nvSpPr>
          <p:cNvPr id="3" name="Content Placeholder 2"/>
          <p:cNvSpPr>
            <a:spLocks noGrp="1"/>
          </p:cNvSpPr>
          <p:nvPr>
            <p:ph idx="1"/>
          </p:nvPr>
        </p:nvSpPr>
        <p:spPr/>
        <p:txBody>
          <a:bodyPr>
            <a:normAutofit lnSpcReduction="10000"/>
          </a:bodyPr>
          <a:lstStyle/>
          <a:p>
            <a:r>
              <a:rPr lang="en-US" dirty="0" smtClean="0"/>
              <a:t>Outlet Table</a:t>
            </a:r>
          </a:p>
          <a:p>
            <a:pPr lvl="1"/>
            <a:r>
              <a:rPr lang="en-US" dirty="0" smtClean="0"/>
              <a:t>Stores essential information about each outlet module</a:t>
            </a:r>
          </a:p>
          <a:p>
            <a:r>
              <a:rPr lang="en-US" dirty="0" err="1" smtClean="0"/>
              <a:t>GroupLines</a:t>
            </a:r>
            <a:r>
              <a:rPr lang="en-US" dirty="0" smtClean="0"/>
              <a:t> Table</a:t>
            </a:r>
          </a:p>
          <a:p>
            <a:pPr lvl="1"/>
            <a:r>
              <a:rPr lang="en-US" dirty="0" smtClean="0"/>
              <a:t>Stores which outlet belongs to which group</a:t>
            </a:r>
          </a:p>
          <a:p>
            <a:r>
              <a:rPr lang="en-US" dirty="0" smtClean="0"/>
              <a:t>Group Table</a:t>
            </a:r>
          </a:p>
          <a:p>
            <a:pPr lvl="1"/>
            <a:r>
              <a:rPr lang="en-US" dirty="0" smtClean="0"/>
              <a:t>Stores information about each group</a:t>
            </a:r>
          </a:p>
          <a:p>
            <a:r>
              <a:rPr lang="en-US" dirty="0" smtClean="0"/>
              <a:t>Measurement Table</a:t>
            </a:r>
          </a:p>
          <a:p>
            <a:pPr lvl="1"/>
            <a:r>
              <a:rPr lang="en-US" dirty="0" smtClean="0"/>
              <a:t>Stores the measurements received by the outlet module</a:t>
            </a:r>
          </a:p>
          <a:p>
            <a:r>
              <a:rPr lang="en-US" dirty="0" smtClean="0"/>
              <a:t>Settings / Schedule / User Tables</a:t>
            </a:r>
          </a:p>
          <a:p>
            <a:pPr lvl="1"/>
            <a:r>
              <a:rPr lang="en-US" dirty="0" smtClean="0"/>
              <a:t>Store information primarily used by the web app</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52</a:t>
            </a:fld>
            <a:endParaRPr lang="en-US" dirty="0"/>
          </a:p>
        </p:txBody>
      </p:sp>
    </p:spTree>
    <p:extLst>
      <p:ext uri="{BB962C8B-B14F-4D97-AF65-F5344CB8AC3E}">
        <p14:creationId xmlns:p14="http://schemas.microsoft.com/office/powerpoint/2010/main" val="2542217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UML Diagram</a:t>
            </a:r>
            <a:endParaRPr lang="en-US" dirty="0"/>
          </a:p>
        </p:txBody>
      </p:sp>
      <p:pic>
        <p:nvPicPr>
          <p:cNvPr id="4" name="Picture 3"/>
          <p:cNvPicPr>
            <a:picLocks noChangeAspect="1"/>
          </p:cNvPicPr>
          <p:nvPr/>
        </p:nvPicPr>
        <p:blipFill>
          <a:blip r:embed="rId3"/>
          <a:stretch>
            <a:fillRect/>
          </a:stretch>
        </p:blipFill>
        <p:spPr>
          <a:xfrm>
            <a:off x="2495734" y="1440720"/>
            <a:ext cx="5705475" cy="4981575"/>
          </a:xfrm>
          <a:prstGeom prst="rect">
            <a:avLst/>
          </a:prstGeom>
        </p:spPr>
      </p:pic>
      <p:sp>
        <p:nvSpPr>
          <p:cNvPr id="3" name="Slide Number Placeholder 2"/>
          <p:cNvSpPr>
            <a:spLocks noGrp="1"/>
          </p:cNvSpPr>
          <p:nvPr>
            <p:ph type="sldNum" sz="quarter" idx="12"/>
          </p:nvPr>
        </p:nvSpPr>
        <p:spPr/>
        <p:txBody>
          <a:bodyPr/>
          <a:lstStyle/>
          <a:p>
            <a:fld id="{D57F1E4F-1CFF-5643-939E-02111984F565}" type="slidenum">
              <a:rPr lang="en-US" smtClean="0"/>
              <a:t>53</a:t>
            </a:fld>
            <a:endParaRPr lang="en-US" dirty="0"/>
          </a:p>
        </p:txBody>
      </p:sp>
    </p:spTree>
    <p:extLst>
      <p:ext uri="{BB962C8B-B14F-4D97-AF65-F5344CB8AC3E}">
        <p14:creationId xmlns:p14="http://schemas.microsoft.com/office/powerpoint/2010/main" val="38443611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Row/Table Sizes</a:t>
            </a:r>
            <a:endParaRPr lang="en-US" dirty="0"/>
          </a:p>
        </p:txBody>
      </p:sp>
      <p:graphicFrame>
        <p:nvGraphicFramePr>
          <p:cNvPr id="4" name="Content Placeholder 3"/>
          <p:cNvGraphicFramePr>
            <a:graphicFrameLocks noGrp="1"/>
          </p:cNvGraphicFramePr>
          <p:nvPr>
            <p:ph idx="1"/>
            <p:extLst/>
          </p:nvPr>
        </p:nvGraphicFramePr>
        <p:xfrm>
          <a:off x="1103310" y="2052638"/>
          <a:ext cx="9193986" cy="2966720"/>
        </p:xfrm>
        <a:graphic>
          <a:graphicData uri="http://schemas.openxmlformats.org/drawingml/2006/table">
            <a:tbl>
              <a:tblPr firstRow="1" bandRow="1">
                <a:tableStyleId>{5C22544A-7EE6-4342-B048-85BDC9FD1C3A}</a:tableStyleId>
              </a:tblPr>
              <a:tblGrid>
                <a:gridCol w="1879749"/>
                <a:gridCol w="1959644"/>
                <a:gridCol w="2932670"/>
                <a:gridCol w="2421923"/>
              </a:tblGrid>
              <a:tr h="370840">
                <a:tc>
                  <a:txBody>
                    <a:bodyPr/>
                    <a:lstStyle/>
                    <a:p>
                      <a:r>
                        <a:rPr lang="en-US" dirty="0" smtClean="0"/>
                        <a:t>Table Name</a:t>
                      </a:r>
                      <a:endParaRPr lang="en-US" dirty="0"/>
                    </a:p>
                  </a:txBody>
                  <a:tcPr/>
                </a:tc>
                <a:tc>
                  <a:txBody>
                    <a:bodyPr/>
                    <a:lstStyle/>
                    <a:p>
                      <a:r>
                        <a:rPr lang="en-US" dirty="0" smtClean="0"/>
                        <a:t>Est. Size Per Row</a:t>
                      </a:r>
                      <a:endParaRPr lang="en-US" dirty="0"/>
                    </a:p>
                  </a:txBody>
                  <a:tcPr/>
                </a:tc>
                <a:tc>
                  <a:txBody>
                    <a:bodyPr/>
                    <a:lstStyle/>
                    <a:p>
                      <a:r>
                        <a:rPr lang="en-US" dirty="0" smtClean="0"/>
                        <a:t>Est. Entries</a:t>
                      </a:r>
                      <a:r>
                        <a:rPr lang="en-US" baseline="0" dirty="0" smtClean="0"/>
                        <a:t> Per Table</a:t>
                      </a:r>
                      <a:endParaRPr lang="en-US" dirty="0"/>
                    </a:p>
                  </a:txBody>
                  <a:tcPr/>
                </a:tc>
                <a:tc>
                  <a:txBody>
                    <a:bodyPr/>
                    <a:lstStyle/>
                    <a:p>
                      <a:r>
                        <a:rPr lang="en-US" dirty="0" smtClean="0"/>
                        <a:t>Est. Size Per Table</a:t>
                      </a:r>
                      <a:endParaRPr lang="en-US" dirty="0"/>
                    </a:p>
                  </a:txBody>
                  <a:tcPr/>
                </a:tc>
              </a:tr>
              <a:tr h="370840">
                <a:tc>
                  <a:txBody>
                    <a:bodyPr/>
                    <a:lstStyle/>
                    <a:p>
                      <a:r>
                        <a:rPr lang="en-US" dirty="0" smtClean="0"/>
                        <a:t>Outlet</a:t>
                      </a:r>
                      <a:endParaRPr lang="en-US" dirty="0"/>
                    </a:p>
                  </a:txBody>
                  <a:tcPr/>
                </a:tc>
                <a:tc>
                  <a:txBody>
                    <a:bodyPr/>
                    <a:lstStyle/>
                    <a:p>
                      <a:r>
                        <a:rPr lang="en-US" dirty="0" smtClean="0"/>
                        <a:t>119 B</a:t>
                      </a:r>
                      <a:endParaRPr lang="en-US" dirty="0"/>
                    </a:p>
                  </a:txBody>
                  <a:tcPr/>
                </a:tc>
                <a:tc>
                  <a:txBody>
                    <a:bodyPr/>
                    <a:lstStyle/>
                    <a:p>
                      <a:r>
                        <a:rPr lang="en-US" dirty="0" smtClean="0"/>
                        <a:t>50 – 100</a:t>
                      </a:r>
                      <a:endParaRPr lang="en-US" dirty="0"/>
                    </a:p>
                  </a:txBody>
                  <a:tcPr/>
                </a:tc>
                <a:tc>
                  <a:txBody>
                    <a:bodyPr/>
                    <a:lstStyle/>
                    <a:p>
                      <a:r>
                        <a:rPr lang="en-US" dirty="0" smtClean="0"/>
                        <a:t>6 – 11 KB</a:t>
                      </a:r>
                      <a:endParaRPr lang="en-US" dirty="0"/>
                    </a:p>
                  </a:txBody>
                  <a:tcPr/>
                </a:tc>
              </a:tr>
              <a:tr h="370840">
                <a:tc>
                  <a:txBody>
                    <a:bodyPr/>
                    <a:lstStyle/>
                    <a:p>
                      <a:r>
                        <a:rPr lang="en-US" dirty="0" err="1" smtClean="0"/>
                        <a:t>GroupLines</a:t>
                      </a:r>
                      <a:endParaRPr lang="en-US" dirty="0"/>
                    </a:p>
                  </a:txBody>
                  <a:tcPr/>
                </a:tc>
                <a:tc>
                  <a:txBody>
                    <a:bodyPr/>
                    <a:lstStyle/>
                    <a:p>
                      <a:r>
                        <a:rPr lang="en-US" dirty="0" smtClean="0"/>
                        <a:t>24 B</a:t>
                      </a:r>
                      <a:endParaRPr lang="en-US" dirty="0"/>
                    </a:p>
                  </a:txBody>
                  <a:tcPr/>
                </a:tc>
                <a:tc>
                  <a:txBody>
                    <a:bodyPr/>
                    <a:lstStyle/>
                    <a:p>
                      <a:r>
                        <a:rPr lang="en-US" dirty="0" smtClean="0"/>
                        <a:t>50</a:t>
                      </a:r>
                      <a:r>
                        <a:rPr lang="en-US" baseline="0" dirty="0" smtClean="0"/>
                        <a:t> – 100</a:t>
                      </a:r>
                      <a:endParaRPr lang="en-US" dirty="0"/>
                    </a:p>
                  </a:txBody>
                  <a:tcPr/>
                </a:tc>
                <a:tc>
                  <a:txBody>
                    <a:bodyPr/>
                    <a:lstStyle/>
                    <a:p>
                      <a:r>
                        <a:rPr lang="en-US" dirty="0" smtClean="0"/>
                        <a:t>1 – 2 KB</a:t>
                      </a:r>
                      <a:endParaRPr lang="en-US" dirty="0"/>
                    </a:p>
                  </a:txBody>
                  <a:tcPr/>
                </a:tc>
              </a:tr>
              <a:tr h="370840">
                <a:tc>
                  <a:txBody>
                    <a:bodyPr/>
                    <a:lstStyle/>
                    <a:p>
                      <a:r>
                        <a:rPr lang="en-US" dirty="0" smtClean="0"/>
                        <a:t>Group*</a:t>
                      </a:r>
                      <a:endParaRPr lang="en-US" dirty="0"/>
                    </a:p>
                  </a:txBody>
                  <a:tcPr/>
                </a:tc>
                <a:tc>
                  <a:txBody>
                    <a:bodyPr/>
                    <a:lstStyle/>
                    <a:p>
                      <a:r>
                        <a:rPr lang="en-US" dirty="0" smtClean="0"/>
                        <a:t>365 B</a:t>
                      </a:r>
                      <a:endParaRPr lang="en-US" dirty="0"/>
                    </a:p>
                  </a:txBody>
                  <a:tcPr/>
                </a:tc>
                <a:tc>
                  <a:txBody>
                    <a:bodyPr/>
                    <a:lstStyle/>
                    <a:p>
                      <a:r>
                        <a:rPr lang="en-US" dirty="0" smtClean="0"/>
                        <a:t>~25</a:t>
                      </a:r>
                      <a:endParaRPr lang="en-US" dirty="0"/>
                    </a:p>
                  </a:txBody>
                  <a:tcPr/>
                </a:tc>
                <a:tc>
                  <a:txBody>
                    <a:bodyPr/>
                    <a:lstStyle/>
                    <a:p>
                      <a:r>
                        <a:rPr lang="en-US" dirty="0" smtClean="0"/>
                        <a:t>~9</a:t>
                      </a:r>
                      <a:r>
                        <a:rPr lang="en-US" baseline="0" dirty="0" smtClean="0"/>
                        <a:t> KB</a:t>
                      </a:r>
                      <a:endParaRPr lang="en-US" dirty="0"/>
                    </a:p>
                  </a:txBody>
                  <a:tcPr/>
                </a:tc>
              </a:tr>
              <a:tr h="370840">
                <a:tc>
                  <a:txBody>
                    <a:bodyPr/>
                    <a:lstStyle/>
                    <a:p>
                      <a:r>
                        <a:rPr lang="en-US" dirty="0" smtClean="0"/>
                        <a:t>Measurement*</a:t>
                      </a:r>
                      <a:endParaRPr lang="en-US" dirty="0"/>
                    </a:p>
                  </a:txBody>
                  <a:tcPr/>
                </a:tc>
                <a:tc>
                  <a:txBody>
                    <a:bodyPr/>
                    <a:lstStyle/>
                    <a:p>
                      <a:r>
                        <a:rPr lang="en-US" dirty="0" smtClean="0"/>
                        <a:t>31 B</a:t>
                      </a:r>
                      <a:endParaRPr lang="en-US" dirty="0"/>
                    </a:p>
                  </a:txBody>
                  <a:tcPr/>
                </a:tc>
                <a:tc>
                  <a:txBody>
                    <a:bodyPr/>
                    <a:lstStyle/>
                    <a:p>
                      <a:r>
                        <a:rPr lang="en-US" dirty="0" smtClean="0"/>
                        <a:t>5,760 * # Outlets Per Day</a:t>
                      </a:r>
                      <a:endParaRPr lang="en-US" dirty="0"/>
                    </a:p>
                  </a:txBody>
                  <a:tcPr/>
                </a:tc>
                <a:tc>
                  <a:txBody>
                    <a:bodyPr/>
                    <a:lstStyle/>
                    <a:p>
                      <a:r>
                        <a:rPr lang="en-US" dirty="0" smtClean="0"/>
                        <a:t>8.5 – 17 MB Per Day</a:t>
                      </a:r>
                      <a:endParaRPr lang="en-US" dirty="0"/>
                    </a:p>
                  </a:txBody>
                  <a:tcPr/>
                </a:tc>
              </a:tr>
              <a:tr h="370840">
                <a:tc>
                  <a:txBody>
                    <a:bodyPr/>
                    <a:lstStyle/>
                    <a:p>
                      <a:r>
                        <a:rPr lang="en-US" dirty="0" smtClean="0"/>
                        <a:t>Settings</a:t>
                      </a:r>
                      <a:endParaRPr lang="en-US" dirty="0"/>
                    </a:p>
                  </a:txBody>
                  <a:tcPr/>
                </a:tc>
                <a:tc>
                  <a:txBody>
                    <a:bodyPr/>
                    <a:lstStyle/>
                    <a:p>
                      <a:r>
                        <a:rPr lang="en-US" dirty="0" smtClean="0"/>
                        <a:t>???</a:t>
                      </a:r>
                      <a:endParaRPr lang="en-US" dirty="0"/>
                    </a:p>
                  </a:txBody>
                  <a:tcPr/>
                </a:tc>
                <a:tc>
                  <a:txBody>
                    <a:bodyPr/>
                    <a:lstStyle/>
                    <a:p>
                      <a:r>
                        <a:rPr lang="en-US" dirty="0" smtClean="0"/>
                        <a:t>&lt; 20</a:t>
                      </a:r>
                      <a:endParaRPr lang="en-US" dirty="0"/>
                    </a:p>
                  </a:txBody>
                  <a:tcPr/>
                </a:tc>
                <a:tc>
                  <a:txBody>
                    <a:bodyPr/>
                    <a:lstStyle/>
                    <a:p>
                      <a:r>
                        <a:rPr lang="en-US" dirty="0" smtClean="0"/>
                        <a:t>1 – 5 KB</a:t>
                      </a:r>
                      <a:endParaRPr lang="en-US" dirty="0"/>
                    </a:p>
                  </a:txBody>
                  <a:tcPr/>
                </a:tc>
              </a:tr>
              <a:tr h="370840">
                <a:tc>
                  <a:txBody>
                    <a:bodyPr/>
                    <a:lstStyle/>
                    <a:p>
                      <a:r>
                        <a:rPr lang="en-US" dirty="0" smtClean="0"/>
                        <a:t>Schedule</a:t>
                      </a:r>
                      <a:endParaRPr lang="en-US" dirty="0"/>
                    </a:p>
                  </a:txBody>
                  <a:tcPr/>
                </a:tc>
                <a:tc>
                  <a:txBody>
                    <a:bodyPr/>
                    <a:lstStyle/>
                    <a:p>
                      <a:r>
                        <a:rPr lang="en-US" dirty="0" smtClean="0"/>
                        <a:t>???</a:t>
                      </a:r>
                      <a:endParaRPr lang="en-US" dirty="0"/>
                    </a:p>
                  </a:txBody>
                  <a:tcPr/>
                </a:tc>
                <a:tc>
                  <a:txBody>
                    <a:bodyPr/>
                    <a:lstStyle/>
                    <a:p>
                      <a:r>
                        <a:rPr lang="en-US" dirty="0" smtClean="0"/>
                        <a:t>&lt; 50</a:t>
                      </a:r>
                      <a:endParaRPr lang="en-US" dirty="0"/>
                    </a:p>
                  </a:txBody>
                  <a:tcPr/>
                </a:tc>
                <a:tc>
                  <a:txBody>
                    <a:bodyPr/>
                    <a:lstStyle/>
                    <a:p>
                      <a:r>
                        <a:rPr lang="en-US" dirty="0" smtClean="0"/>
                        <a:t>1 – 10 KB</a:t>
                      </a:r>
                      <a:endParaRPr lang="en-US" dirty="0"/>
                    </a:p>
                  </a:txBody>
                  <a:tcPr/>
                </a:tc>
              </a:tr>
              <a:tr h="370840">
                <a:tc>
                  <a:txBody>
                    <a:bodyPr/>
                    <a:lstStyle/>
                    <a:p>
                      <a:r>
                        <a:rPr lang="en-US" dirty="0" smtClean="0"/>
                        <a:t>User</a:t>
                      </a:r>
                      <a:endParaRPr lang="en-US" dirty="0"/>
                    </a:p>
                  </a:txBody>
                  <a:tcPr/>
                </a:tc>
                <a:tc>
                  <a:txBody>
                    <a:bodyPr/>
                    <a:lstStyle/>
                    <a:p>
                      <a:r>
                        <a:rPr lang="en-US" dirty="0" smtClean="0"/>
                        <a:t>136 B</a:t>
                      </a:r>
                      <a:endParaRPr lang="en-US" dirty="0"/>
                    </a:p>
                  </a:txBody>
                  <a:tcPr/>
                </a:tc>
                <a:tc>
                  <a:txBody>
                    <a:bodyPr/>
                    <a:lstStyle/>
                    <a:p>
                      <a:r>
                        <a:rPr lang="en-US" dirty="0" smtClean="0"/>
                        <a:t>&lt; 10</a:t>
                      </a:r>
                      <a:endParaRPr lang="en-US" dirty="0"/>
                    </a:p>
                  </a:txBody>
                  <a:tcPr/>
                </a:tc>
                <a:tc>
                  <a:txBody>
                    <a:bodyPr/>
                    <a:lstStyle/>
                    <a:p>
                      <a:r>
                        <a:rPr lang="en-US" dirty="0" smtClean="0"/>
                        <a:t>1- 2 KB</a:t>
                      </a:r>
                      <a:endParaRPr lang="en-US" dirty="0"/>
                    </a:p>
                  </a:txBody>
                  <a:tcPr/>
                </a:tc>
              </a:tr>
            </a:tbl>
          </a:graphicData>
        </a:graphic>
      </p:graphicFrame>
      <p:sp>
        <p:nvSpPr>
          <p:cNvPr id="3" name="Slide Number Placeholder 2"/>
          <p:cNvSpPr>
            <a:spLocks noGrp="1"/>
          </p:cNvSpPr>
          <p:nvPr>
            <p:ph type="sldNum" sz="quarter" idx="12"/>
          </p:nvPr>
        </p:nvSpPr>
        <p:spPr/>
        <p:txBody>
          <a:bodyPr/>
          <a:lstStyle/>
          <a:p>
            <a:fld id="{D57F1E4F-1CFF-5643-939E-02111984F565}" type="slidenum">
              <a:rPr lang="en-US" smtClean="0"/>
              <a:t>54</a:t>
            </a:fld>
            <a:endParaRPr lang="en-US" dirty="0"/>
          </a:p>
        </p:txBody>
      </p:sp>
    </p:spTree>
    <p:extLst>
      <p:ext uri="{BB962C8B-B14F-4D97-AF65-F5344CB8AC3E}">
        <p14:creationId xmlns:p14="http://schemas.microsoft.com/office/powerpoint/2010/main" val="36415943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Compression</a:t>
            </a:r>
            <a:endParaRPr lang="en-US" dirty="0"/>
          </a:p>
        </p:txBody>
      </p:sp>
      <p:sp>
        <p:nvSpPr>
          <p:cNvPr id="3" name="Content Placeholder 2"/>
          <p:cNvSpPr>
            <a:spLocks noGrp="1"/>
          </p:cNvSpPr>
          <p:nvPr>
            <p:ph idx="1"/>
          </p:nvPr>
        </p:nvSpPr>
        <p:spPr/>
        <p:txBody>
          <a:bodyPr/>
          <a:lstStyle/>
          <a:p>
            <a:r>
              <a:rPr lang="en-US" dirty="0"/>
              <a:t>Consumers don’t need to know power consumption per minute from one month </a:t>
            </a:r>
            <a:r>
              <a:rPr lang="en-US" dirty="0" smtClean="0"/>
              <a:t>ago</a:t>
            </a:r>
          </a:p>
          <a:p>
            <a:r>
              <a:rPr lang="en-US" dirty="0" smtClean="0"/>
              <a:t>Take the measurements from 30-31 days ago (or sooner)</a:t>
            </a:r>
          </a:p>
          <a:p>
            <a:r>
              <a:rPr lang="en-US" dirty="0" smtClean="0"/>
              <a:t>Average some number of measurements into 1 measurement</a:t>
            </a:r>
          </a:p>
          <a:p>
            <a:pPr lvl="1"/>
            <a:r>
              <a:rPr lang="en-US" dirty="0" smtClean="0"/>
              <a:t>4 Measurements @ 15 seconds = 1 Measurement @ 1 minute</a:t>
            </a:r>
          </a:p>
          <a:p>
            <a:pPr lvl="1"/>
            <a:r>
              <a:rPr lang="en-US" dirty="0" smtClean="0"/>
              <a:t>240 Measurements @ 15 seconds = 1 Measurement @ 1 hour</a:t>
            </a:r>
          </a:p>
          <a:p>
            <a:pPr lvl="1"/>
            <a:r>
              <a:rPr lang="en-US" dirty="0" smtClean="0"/>
              <a:t>5,760 Measurements @ 15 seconds = 1 Measurement @ 1 day</a:t>
            </a:r>
          </a:p>
          <a:p>
            <a:r>
              <a:rPr lang="en-US" dirty="0" smtClean="0"/>
              <a:t>Averaging keeps the data the same while saving disk space</a:t>
            </a:r>
          </a:p>
        </p:txBody>
      </p:sp>
      <p:sp>
        <p:nvSpPr>
          <p:cNvPr id="4" name="Slide Number Placeholder 3"/>
          <p:cNvSpPr>
            <a:spLocks noGrp="1"/>
          </p:cNvSpPr>
          <p:nvPr>
            <p:ph type="sldNum" sz="quarter" idx="12"/>
          </p:nvPr>
        </p:nvSpPr>
        <p:spPr/>
        <p:txBody>
          <a:bodyPr/>
          <a:lstStyle/>
          <a:p>
            <a:fld id="{D57F1E4F-1CFF-5643-939E-02111984F565}" type="slidenum">
              <a:rPr lang="en-US" smtClean="0"/>
              <a:t>55</a:t>
            </a:fld>
            <a:endParaRPr lang="en-US" dirty="0"/>
          </a:p>
        </p:txBody>
      </p:sp>
    </p:spTree>
    <p:extLst>
      <p:ext uri="{BB962C8B-B14F-4D97-AF65-F5344CB8AC3E}">
        <p14:creationId xmlns:p14="http://schemas.microsoft.com/office/powerpoint/2010/main" val="24761670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6367"/>
          </a:xfrm>
        </p:spPr>
        <p:txBody>
          <a:bodyPr>
            <a:normAutofit fontScale="90000"/>
          </a:bodyPr>
          <a:lstStyle/>
          <a:p>
            <a:r>
              <a:rPr lang="en-US" dirty="0" smtClean="0"/>
              <a:t>Data Compression</a:t>
            </a:r>
            <a:endParaRPr lang="en-US" dirty="0"/>
          </a:p>
        </p:txBody>
      </p:sp>
      <p:graphicFrame>
        <p:nvGraphicFramePr>
          <p:cNvPr id="4" name="Table 3"/>
          <p:cNvGraphicFramePr>
            <a:graphicFrameLocks noGrp="1"/>
          </p:cNvGraphicFramePr>
          <p:nvPr>
            <p:extLst/>
          </p:nvPr>
        </p:nvGraphicFramePr>
        <p:xfrm>
          <a:off x="838200" y="1914061"/>
          <a:ext cx="10515603" cy="2103120"/>
        </p:xfrm>
        <a:graphic>
          <a:graphicData uri="http://schemas.openxmlformats.org/drawingml/2006/table">
            <a:tbl>
              <a:tblPr firstRow="1" bandRow="1">
                <a:tableStyleId>{5C22544A-7EE6-4342-B048-85BDC9FD1C3A}</a:tableStyleId>
              </a:tblPr>
              <a:tblGrid>
                <a:gridCol w="1502229"/>
                <a:gridCol w="1502229"/>
                <a:gridCol w="1502229"/>
                <a:gridCol w="1502229"/>
                <a:gridCol w="1502229"/>
                <a:gridCol w="1502229"/>
                <a:gridCol w="1502229"/>
              </a:tblGrid>
              <a:tr h="261140">
                <a:tc>
                  <a:txBody>
                    <a:bodyPr/>
                    <a:lstStyle/>
                    <a:p>
                      <a:r>
                        <a:rPr lang="en-US" dirty="0" smtClean="0"/>
                        <a:t># Outlet Modules</a:t>
                      </a:r>
                      <a:endParaRPr lang="en-US" dirty="0"/>
                    </a:p>
                  </a:txBody>
                  <a:tcPr/>
                </a:tc>
                <a:tc>
                  <a:txBody>
                    <a:bodyPr/>
                    <a:lstStyle/>
                    <a:p>
                      <a:r>
                        <a:rPr lang="en-US" dirty="0" smtClean="0"/>
                        <a:t>Original</a:t>
                      </a:r>
                      <a:br>
                        <a:rPr lang="en-US" dirty="0" smtClean="0"/>
                      </a:br>
                      <a:r>
                        <a:rPr lang="en-US" dirty="0" smtClean="0"/>
                        <a:t>Size / Day</a:t>
                      </a:r>
                      <a:endParaRPr lang="en-US" dirty="0"/>
                    </a:p>
                  </a:txBody>
                  <a:tcPr/>
                </a:tc>
                <a:tc>
                  <a:txBody>
                    <a:bodyPr/>
                    <a:lstStyle/>
                    <a:p>
                      <a:r>
                        <a:rPr lang="en-US" dirty="0" smtClean="0"/>
                        <a:t>Original</a:t>
                      </a:r>
                      <a:br>
                        <a:rPr lang="en-US" dirty="0" smtClean="0"/>
                      </a:br>
                      <a:r>
                        <a:rPr lang="en-US" dirty="0" smtClean="0"/>
                        <a:t>Size / Year</a:t>
                      </a:r>
                      <a:endParaRPr lang="en-US" dirty="0"/>
                    </a:p>
                  </a:txBody>
                  <a:tcPr/>
                </a:tc>
                <a:tc>
                  <a:txBody>
                    <a:bodyPr/>
                    <a:lstStyle/>
                    <a:p>
                      <a:r>
                        <a:rPr lang="en-US" dirty="0" smtClean="0"/>
                        <a:t>4 -&gt; 1</a:t>
                      </a:r>
                      <a:br>
                        <a:rPr lang="en-US" dirty="0" smtClean="0"/>
                      </a:br>
                      <a:r>
                        <a:rPr lang="en-US" dirty="0" smtClean="0"/>
                        <a:t>Size / Day</a:t>
                      </a:r>
                      <a:endParaRPr lang="en-US" dirty="0"/>
                    </a:p>
                  </a:txBody>
                  <a:tcPr/>
                </a:tc>
                <a:tc>
                  <a:txBody>
                    <a:bodyPr/>
                    <a:lstStyle/>
                    <a:p>
                      <a:r>
                        <a:rPr lang="en-US" dirty="0" smtClean="0"/>
                        <a:t>4 -&gt; 1</a:t>
                      </a:r>
                      <a:br>
                        <a:rPr lang="en-US" dirty="0" smtClean="0"/>
                      </a:br>
                      <a:r>
                        <a:rPr lang="en-US" dirty="0" smtClean="0"/>
                        <a:t>Size / Year</a:t>
                      </a:r>
                      <a:endParaRPr lang="en-US" dirty="0"/>
                    </a:p>
                  </a:txBody>
                  <a:tcPr/>
                </a:tc>
                <a:tc>
                  <a:txBody>
                    <a:bodyPr/>
                    <a:lstStyle/>
                    <a:p>
                      <a:r>
                        <a:rPr lang="en-US" dirty="0" smtClean="0"/>
                        <a:t>240 -&gt; 1</a:t>
                      </a:r>
                      <a:br>
                        <a:rPr lang="en-US" dirty="0" smtClean="0"/>
                      </a:br>
                      <a:r>
                        <a:rPr lang="en-US" dirty="0" smtClean="0"/>
                        <a:t>Size / Day</a:t>
                      </a:r>
                      <a:endParaRPr lang="en-US" dirty="0"/>
                    </a:p>
                  </a:txBody>
                  <a:tcPr/>
                </a:tc>
                <a:tc>
                  <a:txBody>
                    <a:bodyPr/>
                    <a:lstStyle/>
                    <a:p>
                      <a:r>
                        <a:rPr lang="en-US" dirty="0" smtClean="0"/>
                        <a:t>240 -&gt;</a:t>
                      </a:r>
                      <a:r>
                        <a:rPr lang="en-US" baseline="0" dirty="0" smtClean="0"/>
                        <a:t> 1</a:t>
                      </a:r>
                      <a:br>
                        <a:rPr lang="en-US" baseline="0" dirty="0" smtClean="0"/>
                      </a:br>
                      <a:r>
                        <a:rPr lang="en-US" baseline="0" dirty="0" smtClean="0"/>
                        <a:t>Size / Year</a:t>
                      </a:r>
                      <a:endParaRPr lang="en-US" dirty="0"/>
                    </a:p>
                  </a:txBody>
                  <a:tcPr/>
                </a:tc>
              </a:tr>
              <a:tr h="329635">
                <a:tc>
                  <a:txBody>
                    <a:bodyPr/>
                    <a:lstStyle/>
                    <a:p>
                      <a:r>
                        <a:rPr lang="en-US" dirty="0" smtClean="0"/>
                        <a:t>1</a:t>
                      </a:r>
                      <a:endParaRPr lang="en-US" dirty="0"/>
                    </a:p>
                  </a:txBody>
                  <a:tcPr/>
                </a:tc>
                <a:tc>
                  <a:txBody>
                    <a:bodyPr/>
                    <a:lstStyle/>
                    <a:p>
                      <a:r>
                        <a:rPr lang="en-US" dirty="0" smtClean="0"/>
                        <a:t>175 KB</a:t>
                      </a:r>
                      <a:endParaRPr lang="en-US" dirty="0"/>
                    </a:p>
                  </a:txBody>
                  <a:tcPr/>
                </a:tc>
                <a:tc>
                  <a:txBody>
                    <a:bodyPr/>
                    <a:lstStyle/>
                    <a:p>
                      <a:r>
                        <a:rPr lang="en-US" dirty="0" smtClean="0"/>
                        <a:t>62 MB</a:t>
                      </a:r>
                      <a:endParaRPr lang="en-US" dirty="0"/>
                    </a:p>
                  </a:txBody>
                  <a:tcPr/>
                </a:tc>
                <a:tc>
                  <a:txBody>
                    <a:bodyPr/>
                    <a:lstStyle/>
                    <a:p>
                      <a:r>
                        <a:rPr lang="en-US" dirty="0" smtClean="0"/>
                        <a:t>44 KB</a:t>
                      </a:r>
                      <a:endParaRPr lang="en-US" dirty="0"/>
                    </a:p>
                  </a:txBody>
                  <a:tcPr/>
                </a:tc>
                <a:tc>
                  <a:txBody>
                    <a:bodyPr/>
                    <a:lstStyle/>
                    <a:p>
                      <a:r>
                        <a:rPr lang="en-US" dirty="0" smtClean="0"/>
                        <a:t>15 MB</a:t>
                      </a:r>
                      <a:endParaRPr lang="en-US" dirty="0"/>
                    </a:p>
                  </a:txBody>
                  <a:tcPr/>
                </a:tc>
                <a:tc>
                  <a:txBody>
                    <a:bodyPr/>
                    <a:lstStyle/>
                    <a:p>
                      <a:r>
                        <a:rPr lang="en-US" dirty="0" smtClean="0"/>
                        <a:t>744 B</a:t>
                      </a:r>
                      <a:endParaRPr lang="en-US" dirty="0"/>
                    </a:p>
                  </a:txBody>
                  <a:tcPr/>
                </a:tc>
                <a:tc>
                  <a:txBody>
                    <a:bodyPr/>
                    <a:lstStyle/>
                    <a:p>
                      <a:r>
                        <a:rPr lang="en-US" dirty="0" smtClean="0"/>
                        <a:t>265 KB</a:t>
                      </a:r>
                      <a:endParaRPr lang="en-US" dirty="0"/>
                    </a:p>
                  </a:txBody>
                  <a:tcPr/>
                </a:tc>
              </a:tr>
              <a:tr h="329635">
                <a:tc>
                  <a:txBody>
                    <a:bodyPr/>
                    <a:lstStyle/>
                    <a:p>
                      <a:r>
                        <a:rPr lang="en-US" dirty="0" smtClean="0"/>
                        <a:t>10</a:t>
                      </a:r>
                      <a:endParaRPr lang="en-US" dirty="0"/>
                    </a:p>
                  </a:txBody>
                  <a:tcPr/>
                </a:tc>
                <a:tc>
                  <a:txBody>
                    <a:bodyPr/>
                    <a:lstStyle/>
                    <a:p>
                      <a:r>
                        <a:rPr lang="en-US" dirty="0" smtClean="0"/>
                        <a:t>1.7 MB</a:t>
                      </a:r>
                      <a:endParaRPr lang="en-US" dirty="0"/>
                    </a:p>
                  </a:txBody>
                  <a:tcPr/>
                </a:tc>
                <a:tc>
                  <a:txBody>
                    <a:bodyPr/>
                    <a:lstStyle/>
                    <a:p>
                      <a:r>
                        <a:rPr lang="en-US" dirty="0" smtClean="0"/>
                        <a:t>621 MB</a:t>
                      </a:r>
                      <a:endParaRPr lang="en-US" dirty="0"/>
                    </a:p>
                  </a:txBody>
                  <a:tcPr/>
                </a:tc>
                <a:tc>
                  <a:txBody>
                    <a:bodyPr/>
                    <a:lstStyle/>
                    <a:p>
                      <a:r>
                        <a:rPr lang="en-US" dirty="0" smtClean="0"/>
                        <a:t>435 KB</a:t>
                      </a:r>
                      <a:endParaRPr lang="en-US" dirty="0"/>
                    </a:p>
                  </a:txBody>
                  <a:tcPr/>
                </a:tc>
                <a:tc>
                  <a:txBody>
                    <a:bodyPr/>
                    <a:lstStyle/>
                    <a:p>
                      <a:r>
                        <a:rPr lang="en-US" dirty="0" smtClean="0"/>
                        <a:t>155 MB</a:t>
                      </a:r>
                      <a:endParaRPr lang="en-US" dirty="0"/>
                    </a:p>
                  </a:txBody>
                  <a:tcPr/>
                </a:tc>
                <a:tc>
                  <a:txBody>
                    <a:bodyPr/>
                    <a:lstStyle/>
                    <a:p>
                      <a:r>
                        <a:rPr lang="en-US" dirty="0" smtClean="0"/>
                        <a:t>7.3 KB</a:t>
                      </a:r>
                      <a:endParaRPr lang="en-US" dirty="0"/>
                    </a:p>
                  </a:txBody>
                  <a:tcPr/>
                </a:tc>
                <a:tc>
                  <a:txBody>
                    <a:bodyPr/>
                    <a:lstStyle/>
                    <a:p>
                      <a:r>
                        <a:rPr lang="en-US" dirty="0" smtClean="0"/>
                        <a:t>2.6 MB</a:t>
                      </a:r>
                      <a:endParaRPr lang="en-US" dirty="0"/>
                    </a:p>
                  </a:txBody>
                  <a:tcPr/>
                </a:tc>
              </a:tr>
              <a:tr h="329635">
                <a:tc>
                  <a:txBody>
                    <a:bodyPr/>
                    <a:lstStyle/>
                    <a:p>
                      <a:r>
                        <a:rPr lang="en-US" dirty="0" smtClean="0"/>
                        <a:t>50</a:t>
                      </a:r>
                      <a:endParaRPr lang="en-US" dirty="0"/>
                    </a:p>
                  </a:txBody>
                  <a:tcPr/>
                </a:tc>
                <a:tc>
                  <a:txBody>
                    <a:bodyPr/>
                    <a:lstStyle/>
                    <a:p>
                      <a:r>
                        <a:rPr lang="en-US" dirty="0" smtClean="0"/>
                        <a:t>8.5</a:t>
                      </a:r>
                      <a:r>
                        <a:rPr lang="en-US" baseline="0" dirty="0" smtClean="0"/>
                        <a:t> MB</a:t>
                      </a:r>
                      <a:endParaRPr lang="en-US" dirty="0"/>
                    </a:p>
                  </a:txBody>
                  <a:tcPr/>
                </a:tc>
                <a:tc>
                  <a:txBody>
                    <a:bodyPr/>
                    <a:lstStyle/>
                    <a:p>
                      <a:r>
                        <a:rPr lang="en-US" dirty="0" smtClean="0"/>
                        <a:t>3.03 GB</a:t>
                      </a:r>
                      <a:endParaRPr lang="en-US" dirty="0"/>
                    </a:p>
                  </a:txBody>
                  <a:tcPr/>
                </a:tc>
                <a:tc>
                  <a:txBody>
                    <a:bodyPr/>
                    <a:lstStyle/>
                    <a:p>
                      <a:r>
                        <a:rPr lang="en-US" dirty="0" smtClean="0"/>
                        <a:t>2.1 MB</a:t>
                      </a:r>
                      <a:endParaRPr lang="en-US" dirty="0"/>
                    </a:p>
                  </a:txBody>
                  <a:tcPr/>
                </a:tc>
                <a:tc>
                  <a:txBody>
                    <a:bodyPr/>
                    <a:lstStyle/>
                    <a:p>
                      <a:r>
                        <a:rPr lang="en-US" dirty="0" smtClean="0"/>
                        <a:t>777 MB</a:t>
                      </a:r>
                      <a:endParaRPr lang="en-US" dirty="0"/>
                    </a:p>
                  </a:txBody>
                  <a:tcPr/>
                </a:tc>
                <a:tc>
                  <a:txBody>
                    <a:bodyPr/>
                    <a:lstStyle/>
                    <a:p>
                      <a:r>
                        <a:rPr lang="en-US" dirty="0" smtClean="0"/>
                        <a:t>36 KB</a:t>
                      </a:r>
                      <a:endParaRPr lang="en-US" dirty="0"/>
                    </a:p>
                  </a:txBody>
                  <a:tcPr/>
                </a:tc>
                <a:tc>
                  <a:txBody>
                    <a:bodyPr/>
                    <a:lstStyle/>
                    <a:p>
                      <a:r>
                        <a:rPr lang="en-US" dirty="0" smtClean="0"/>
                        <a:t>13 MB</a:t>
                      </a:r>
                      <a:endParaRPr lang="en-US" dirty="0"/>
                    </a:p>
                  </a:txBody>
                  <a:tcPr/>
                </a:tc>
              </a:tr>
              <a:tr h="329635">
                <a:tc>
                  <a:txBody>
                    <a:bodyPr/>
                    <a:lstStyle/>
                    <a:p>
                      <a:r>
                        <a:rPr lang="en-US" dirty="0" smtClean="0"/>
                        <a:t>100</a:t>
                      </a:r>
                      <a:endParaRPr lang="en-US" dirty="0"/>
                    </a:p>
                  </a:txBody>
                  <a:tcPr/>
                </a:tc>
                <a:tc>
                  <a:txBody>
                    <a:bodyPr/>
                    <a:lstStyle/>
                    <a:p>
                      <a:r>
                        <a:rPr lang="en-US" dirty="0" smtClean="0"/>
                        <a:t>17 MB</a:t>
                      </a:r>
                      <a:endParaRPr lang="en-US" dirty="0"/>
                    </a:p>
                  </a:txBody>
                  <a:tcPr/>
                </a:tc>
                <a:tc>
                  <a:txBody>
                    <a:bodyPr/>
                    <a:lstStyle/>
                    <a:p>
                      <a:r>
                        <a:rPr lang="en-US" dirty="0" smtClean="0"/>
                        <a:t>6.06 GB</a:t>
                      </a:r>
                      <a:endParaRPr lang="en-US" dirty="0"/>
                    </a:p>
                  </a:txBody>
                  <a:tcPr/>
                </a:tc>
                <a:tc>
                  <a:txBody>
                    <a:bodyPr/>
                    <a:lstStyle/>
                    <a:p>
                      <a:r>
                        <a:rPr lang="en-US" dirty="0" smtClean="0"/>
                        <a:t>4.3 MB</a:t>
                      </a:r>
                      <a:endParaRPr lang="en-US" dirty="0"/>
                    </a:p>
                  </a:txBody>
                  <a:tcPr/>
                </a:tc>
                <a:tc>
                  <a:txBody>
                    <a:bodyPr/>
                    <a:lstStyle/>
                    <a:p>
                      <a:r>
                        <a:rPr lang="en-US" dirty="0" smtClean="0"/>
                        <a:t>1.51 GB</a:t>
                      </a:r>
                      <a:endParaRPr lang="en-US" dirty="0"/>
                    </a:p>
                  </a:txBody>
                  <a:tcPr/>
                </a:tc>
                <a:tc>
                  <a:txBody>
                    <a:bodyPr/>
                    <a:lstStyle/>
                    <a:p>
                      <a:r>
                        <a:rPr lang="en-US" dirty="0" smtClean="0"/>
                        <a:t>73 KB</a:t>
                      </a:r>
                      <a:endParaRPr lang="en-US" dirty="0"/>
                    </a:p>
                  </a:txBody>
                  <a:tcPr/>
                </a:tc>
                <a:tc>
                  <a:txBody>
                    <a:bodyPr/>
                    <a:lstStyle/>
                    <a:p>
                      <a:r>
                        <a:rPr lang="en-US" dirty="0" smtClean="0"/>
                        <a:t>26 MB</a:t>
                      </a:r>
                      <a:endParaRPr lang="en-US" dirty="0"/>
                    </a:p>
                  </a:txBody>
                  <a:tcPr/>
                </a:tc>
              </a:tr>
            </a:tbl>
          </a:graphicData>
        </a:graphic>
      </p:graphicFrame>
      <p:sp>
        <p:nvSpPr>
          <p:cNvPr id="3" name="Slide Number Placeholder 2"/>
          <p:cNvSpPr>
            <a:spLocks noGrp="1"/>
          </p:cNvSpPr>
          <p:nvPr>
            <p:ph type="sldNum" sz="quarter" idx="12"/>
          </p:nvPr>
        </p:nvSpPr>
        <p:spPr/>
        <p:txBody>
          <a:bodyPr/>
          <a:lstStyle/>
          <a:p>
            <a:fld id="{D57F1E4F-1CFF-5643-939E-02111984F565}" type="slidenum">
              <a:rPr lang="en-US" smtClean="0"/>
              <a:t>56</a:t>
            </a:fld>
            <a:endParaRPr lang="en-US" dirty="0"/>
          </a:p>
        </p:txBody>
      </p:sp>
    </p:spTree>
    <p:extLst>
      <p:ext uri="{BB962C8B-B14F-4D97-AF65-F5344CB8AC3E}">
        <p14:creationId xmlns:p14="http://schemas.microsoft.com/office/powerpoint/2010/main" val="21134151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App – Overall Design</a:t>
            </a:r>
            <a:endParaRPr lang="en-US" dirty="0"/>
          </a:p>
        </p:txBody>
      </p:sp>
      <p:sp>
        <p:nvSpPr>
          <p:cNvPr id="3" name="Content Placeholder 2"/>
          <p:cNvSpPr>
            <a:spLocks noGrp="1"/>
          </p:cNvSpPr>
          <p:nvPr>
            <p:ph idx="1"/>
          </p:nvPr>
        </p:nvSpPr>
        <p:spPr>
          <a:xfrm>
            <a:off x="7166361" y="1853248"/>
            <a:ext cx="4630223" cy="4344664"/>
          </a:xfrm>
        </p:spPr>
        <p:txBody>
          <a:bodyPr>
            <a:normAutofit fontScale="92500" lnSpcReduction="10000"/>
          </a:bodyPr>
          <a:lstStyle/>
          <a:p>
            <a:r>
              <a:rPr lang="en-US" dirty="0" smtClean="0"/>
              <a:t>Following the standard web application layered construction</a:t>
            </a:r>
          </a:p>
          <a:p>
            <a:r>
              <a:rPr lang="en-US" dirty="0" smtClean="0"/>
              <a:t>UI Layer</a:t>
            </a:r>
          </a:p>
          <a:p>
            <a:pPr lvl="1"/>
            <a:r>
              <a:rPr lang="en-US" dirty="0" smtClean="0"/>
              <a:t>Holds all UI components</a:t>
            </a:r>
          </a:p>
          <a:p>
            <a:pPr lvl="1"/>
            <a:r>
              <a:rPr lang="en-US" dirty="0" smtClean="0"/>
              <a:t>Where user interacts</a:t>
            </a:r>
          </a:p>
          <a:p>
            <a:r>
              <a:rPr lang="en-US" dirty="0" smtClean="0"/>
              <a:t>Service layer</a:t>
            </a:r>
          </a:p>
          <a:p>
            <a:pPr lvl="1"/>
            <a:r>
              <a:rPr lang="en-US" dirty="0" smtClean="0"/>
              <a:t>Business logic</a:t>
            </a:r>
          </a:p>
          <a:p>
            <a:r>
              <a:rPr lang="en-US" dirty="0" smtClean="0"/>
              <a:t>Data Access layer</a:t>
            </a:r>
          </a:p>
          <a:p>
            <a:pPr lvl="1"/>
            <a:r>
              <a:rPr lang="en-US" dirty="0" smtClean="0"/>
              <a:t>Makes calls to DB</a:t>
            </a:r>
          </a:p>
          <a:p>
            <a:r>
              <a:rPr lang="en-US" dirty="0" smtClean="0"/>
              <a:t>Additional Security layer</a:t>
            </a:r>
          </a:p>
        </p:txBody>
      </p:sp>
      <p:pic>
        <p:nvPicPr>
          <p:cNvPr id="4" name="Picture 3" descr="http://blogs.msdn.com/blogfiles/ajoyk/WindowsLiveWriter/ApplicationArchitectureGuideLayerDiagram_129C8/image_4.png"/>
          <p:cNvPicPr/>
          <p:nvPr/>
        </p:nvPicPr>
        <p:blipFill>
          <a:blip r:embed="rId3">
            <a:extLst>
              <a:ext uri="{28A0092B-C50C-407E-A947-70E740481C1C}">
                <a14:useLocalDpi xmlns:a14="http://schemas.microsoft.com/office/drawing/2010/main" val="0"/>
              </a:ext>
            </a:extLst>
          </a:blip>
          <a:srcRect/>
          <a:stretch>
            <a:fillRect/>
          </a:stretch>
        </p:blipFill>
        <p:spPr bwMode="auto">
          <a:xfrm>
            <a:off x="519377" y="1930445"/>
            <a:ext cx="6227411" cy="3690681"/>
          </a:xfrm>
          <a:prstGeom prst="rect">
            <a:avLst/>
          </a:prstGeom>
          <a:noFill/>
          <a:ln>
            <a:noFill/>
          </a:ln>
        </p:spPr>
      </p:pic>
      <p:sp>
        <p:nvSpPr>
          <p:cNvPr id="5" name="Slide Number Placeholder 4"/>
          <p:cNvSpPr>
            <a:spLocks noGrp="1"/>
          </p:cNvSpPr>
          <p:nvPr>
            <p:ph type="sldNum" sz="quarter" idx="12"/>
          </p:nvPr>
        </p:nvSpPr>
        <p:spPr/>
        <p:txBody>
          <a:bodyPr/>
          <a:lstStyle/>
          <a:p>
            <a:fld id="{D57F1E4F-1CFF-5643-939E-02111984F565}" type="slidenum">
              <a:rPr lang="en-US" smtClean="0"/>
              <a:t>57</a:t>
            </a:fld>
            <a:endParaRPr lang="en-US" dirty="0"/>
          </a:p>
        </p:txBody>
      </p:sp>
    </p:spTree>
    <p:extLst>
      <p:ext uri="{BB962C8B-B14F-4D97-AF65-F5344CB8AC3E}">
        <p14:creationId xmlns:p14="http://schemas.microsoft.com/office/powerpoint/2010/main" val="36532111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App - Communication</a:t>
            </a:r>
            <a:endParaRPr lang="en-US" dirty="0"/>
          </a:p>
        </p:txBody>
      </p:sp>
      <p:sp>
        <p:nvSpPr>
          <p:cNvPr id="3" name="Content Placeholder 2"/>
          <p:cNvSpPr>
            <a:spLocks noGrp="1"/>
          </p:cNvSpPr>
          <p:nvPr>
            <p:ph idx="1"/>
          </p:nvPr>
        </p:nvSpPr>
        <p:spPr/>
        <p:txBody>
          <a:bodyPr/>
          <a:lstStyle/>
          <a:p>
            <a:r>
              <a:rPr lang="en-US" dirty="0" smtClean="0"/>
              <a:t>Communication with outlet modules will all happen with Python scripts</a:t>
            </a:r>
          </a:p>
          <a:p>
            <a:pPr lvl="1"/>
            <a:r>
              <a:rPr lang="en-US" dirty="0" smtClean="0"/>
              <a:t>Using built-in I2C library on Pi to communicate with PLC</a:t>
            </a:r>
          </a:p>
          <a:p>
            <a:r>
              <a:rPr lang="en-US" dirty="0" smtClean="0"/>
              <a:t>Sending from web app</a:t>
            </a:r>
          </a:p>
          <a:p>
            <a:pPr lvl="1"/>
            <a:r>
              <a:rPr lang="en-US" dirty="0" smtClean="0"/>
              <a:t>Java code will call Python script (</a:t>
            </a:r>
            <a:r>
              <a:rPr lang="en-US" dirty="0" err="1" smtClean="0"/>
              <a:t>Jython</a:t>
            </a:r>
            <a:r>
              <a:rPr lang="en-US" dirty="0" smtClean="0"/>
              <a:t>)</a:t>
            </a:r>
          </a:p>
          <a:p>
            <a:r>
              <a:rPr lang="en-US" dirty="0" smtClean="0"/>
              <a:t>Receiving</a:t>
            </a:r>
          </a:p>
          <a:p>
            <a:pPr lvl="1"/>
            <a:r>
              <a:rPr lang="en-US" dirty="0" smtClean="0"/>
              <a:t>Python scripts will be listening for I2C communication</a:t>
            </a:r>
          </a:p>
          <a:p>
            <a:pPr lvl="1"/>
            <a:r>
              <a:rPr lang="en-US" dirty="0" smtClean="0"/>
              <a:t>Scripts to convert and store measurement data independently of the web application</a:t>
            </a:r>
          </a:p>
        </p:txBody>
      </p:sp>
      <p:sp>
        <p:nvSpPr>
          <p:cNvPr id="4" name="Slide Number Placeholder 3"/>
          <p:cNvSpPr>
            <a:spLocks noGrp="1"/>
          </p:cNvSpPr>
          <p:nvPr>
            <p:ph type="sldNum" sz="quarter" idx="12"/>
          </p:nvPr>
        </p:nvSpPr>
        <p:spPr/>
        <p:txBody>
          <a:bodyPr/>
          <a:lstStyle/>
          <a:p>
            <a:fld id="{D57F1E4F-1CFF-5643-939E-02111984F565}" type="slidenum">
              <a:rPr lang="en-US" smtClean="0"/>
              <a:t>58</a:t>
            </a:fld>
            <a:endParaRPr lang="en-US" dirty="0"/>
          </a:p>
        </p:txBody>
      </p:sp>
    </p:spTree>
    <p:extLst>
      <p:ext uri="{BB962C8B-B14F-4D97-AF65-F5344CB8AC3E}">
        <p14:creationId xmlns:p14="http://schemas.microsoft.com/office/powerpoint/2010/main" val="16570078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App - User Interface Design</a:t>
            </a:r>
            <a:endParaRPr lang="en-US" dirty="0"/>
          </a:p>
        </p:txBody>
      </p:sp>
      <p:pic>
        <p:nvPicPr>
          <p:cNvPr id="4" name="Picture 3"/>
          <p:cNvPicPr>
            <a:picLocks noChangeAspect="1"/>
          </p:cNvPicPr>
          <p:nvPr/>
        </p:nvPicPr>
        <p:blipFill>
          <a:blip r:embed="rId3"/>
          <a:stretch>
            <a:fillRect/>
          </a:stretch>
        </p:blipFill>
        <p:spPr>
          <a:xfrm>
            <a:off x="771194" y="1224641"/>
            <a:ext cx="10662925" cy="5476612"/>
          </a:xfrm>
          <a:prstGeom prst="rect">
            <a:avLst/>
          </a:prstGeom>
        </p:spPr>
      </p:pic>
      <p:sp>
        <p:nvSpPr>
          <p:cNvPr id="3" name="Slide Number Placeholder 2"/>
          <p:cNvSpPr>
            <a:spLocks noGrp="1"/>
          </p:cNvSpPr>
          <p:nvPr>
            <p:ph type="sldNum" sz="quarter" idx="12"/>
          </p:nvPr>
        </p:nvSpPr>
        <p:spPr/>
        <p:txBody>
          <a:bodyPr/>
          <a:lstStyle/>
          <a:p>
            <a:fld id="{D57F1E4F-1CFF-5643-939E-02111984F565}" type="slidenum">
              <a:rPr lang="en-US" smtClean="0"/>
              <a:t>59</a:t>
            </a:fld>
            <a:endParaRPr lang="en-US" dirty="0"/>
          </a:p>
        </p:txBody>
      </p:sp>
    </p:spTree>
    <p:extLst>
      <p:ext uri="{BB962C8B-B14F-4D97-AF65-F5344CB8AC3E}">
        <p14:creationId xmlns:p14="http://schemas.microsoft.com/office/powerpoint/2010/main" val="1533684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Engineering Specifications</a:t>
            </a:r>
          </a:p>
        </p:txBody>
      </p:sp>
      <p:graphicFrame>
        <p:nvGraphicFramePr>
          <p:cNvPr id="4" name="Table 3"/>
          <p:cNvGraphicFramePr>
            <a:graphicFrameLocks noGrp="1"/>
          </p:cNvGraphicFramePr>
          <p:nvPr>
            <p:extLst>
              <p:ext uri="{D42A27DB-BD31-4B8C-83A1-F6EECF244321}">
                <p14:modId xmlns:p14="http://schemas.microsoft.com/office/powerpoint/2010/main" val="2676346119"/>
              </p:ext>
            </p:extLst>
          </p:nvPr>
        </p:nvGraphicFramePr>
        <p:xfrm>
          <a:off x="646111" y="1581150"/>
          <a:ext cx="10841039" cy="3987836"/>
        </p:xfrm>
        <a:graphic>
          <a:graphicData uri="http://schemas.openxmlformats.org/drawingml/2006/table">
            <a:tbl>
              <a:tblPr/>
              <a:tblGrid>
                <a:gridCol w="1598527"/>
                <a:gridCol w="403312"/>
                <a:gridCol w="4152900"/>
                <a:gridCol w="4686300"/>
              </a:tblGrid>
              <a:tr h="679386">
                <a:tc>
                  <a:txBody>
                    <a:bodyPr/>
                    <a:lstStyle/>
                    <a:p>
                      <a:pPr algn="ctr" rtl="0" fontAlgn="t">
                        <a:spcBef>
                          <a:spcPts val="0"/>
                        </a:spcBef>
                        <a:spcAft>
                          <a:spcPts val="0"/>
                        </a:spcAft>
                      </a:pPr>
                      <a:r>
                        <a:rPr lang="en-US" sz="1700" b="1" i="0" u="none" strike="noStrike" dirty="0">
                          <a:solidFill>
                            <a:schemeClr val="tx1"/>
                          </a:solidFill>
                          <a:effectLst/>
                          <a:latin typeface="+mn-lt"/>
                        </a:rPr>
                        <a:t>Marketing Requirements</a:t>
                      </a:r>
                      <a:endParaRPr lang="en-US" sz="1700" dirty="0">
                        <a:solidFill>
                          <a:schemeClr val="tx1"/>
                        </a:solidFill>
                        <a:effectLst/>
                        <a:latin typeface="+mn-lt"/>
                      </a:endParaRPr>
                    </a:p>
                  </a:txBody>
                  <a:tcPr marL="66897" marR="66897" marT="66897" marB="6689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700">
                          <a:solidFill>
                            <a:schemeClr val="tx1"/>
                          </a:solidFill>
                          <a:effectLst/>
                          <a:latin typeface="+mn-lt"/>
                        </a:rPr>
                        <a:t> </a:t>
                      </a:r>
                    </a:p>
                  </a:txBody>
                  <a:tcPr marL="66897" marR="66897" marT="66897" marB="6689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700" b="1" i="0" u="none" strike="noStrike">
                          <a:solidFill>
                            <a:schemeClr val="tx1"/>
                          </a:solidFill>
                          <a:effectLst/>
                          <a:latin typeface="+mn-lt"/>
                        </a:rPr>
                        <a:t>Engineering Requirement</a:t>
                      </a:r>
                      <a:endParaRPr lang="en-US" sz="1700">
                        <a:solidFill>
                          <a:schemeClr val="tx1"/>
                        </a:solidFill>
                        <a:effectLst/>
                        <a:latin typeface="+mn-lt"/>
                      </a:endParaRPr>
                    </a:p>
                  </a:txBody>
                  <a:tcPr marL="66897" marR="66897" marT="66897" marB="6689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700" b="1" i="0" u="none" strike="noStrike">
                          <a:solidFill>
                            <a:schemeClr val="tx1"/>
                          </a:solidFill>
                          <a:effectLst/>
                          <a:latin typeface="+mn-lt"/>
                        </a:rPr>
                        <a:t>Justification</a:t>
                      </a:r>
                      <a:endParaRPr lang="en-US" sz="1700">
                        <a:solidFill>
                          <a:schemeClr val="tx1"/>
                        </a:solidFill>
                        <a:effectLst/>
                        <a:latin typeface="+mn-lt"/>
                      </a:endParaRPr>
                    </a:p>
                  </a:txBody>
                  <a:tcPr marL="66897" marR="66897" marT="66897" marB="6689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1187514">
                <a:tc>
                  <a:txBody>
                    <a:bodyPr/>
                    <a:lstStyle/>
                    <a:p>
                      <a:pPr rtl="0" fontAlgn="t">
                        <a:spcBef>
                          <a:spcPts val="0"/>
                        </a:spcBef>
                        <a:spcAft>
                          <a:spcPts val="0"/>
                        </a:spcAft>
                      </a:pPr>
                      <a:r>
                        <a:rPr lang="en-US" sz="1700" b="0" i="0" u="none" strike="noStrike">
                          <a:solidFill>
                            <a:schemeClr val="tx1"/>
                          </a:solidFill>
                          <a:effectLst/>
                          <a:latin typeface="+mn-lt"/>
                        </a:rPr>
                        <a:t>1</a:t>
                      </a:r>
                      <a:endParaRPr lang="en-US" sz="1700">
                        <a:solidFill>
                          <a:schemeClr val="tx1"/>
                        </a:solidFill>
                        <a:effectLst/>
                        <a:latin typeface="+mn-lt"/>
                      </a:endParaRPr>
                    </a:p>
                  </a:txBody>
                  <a:tcPr marL="66897" marR="66897" marT="66897" marB="6689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a:solidFill>
                            <a:schemeClr val="tx1"/>
                          </a:solidFill>
                          <a:effectLst/>
                          <a:latin typeface="+mn-lt"/>
                        </a:rPr>
                        <a:t>E</a:t>
                      </a:r>
                      <a:endParaRPr lang="en-US" sz="1700">
                        <a:solidFill>
                          <a:schemeClr val="tx1"/>
                        </a:solidFill>
                        <a:effectLst/>
                        <a:latin typeface="+mn-lt"/>
                      </a:endParaRPr>
                    </a:p>
                  </a:txBody>
                  <a:tcPr marL="66897" marR="66897" marT="66897" marB="6689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chemeClr val="tx1"/>
                          </a:solidFill>
                          <a:effectLst/>
                          <a:latin typeface="+mn-lt"/>
                        </a:rPr>
                        <a:t>The control unit shall be capable of varying the load power from 0 to full power for resistive loads.</a:t>
                      </a:r>
                      <a:endParaRPr lang="en-US" sz="1700" dirty="0">
                        <a:solidFill>
                          <a:schemeClr val="tx1"/>
                        </a:solidFill>
                        <a:effectLst/>
                        <a:latin typeface="+mn-lt"/>
                      </a:endParaRPr>
                    </a:p>
                  </a:txBody>
                  <a:tcPr marL="66897" marR="66897" marT="66897" marB="6689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chemeClr val="tx1"/>
                          </a:solidFill>
                          <a:effectLst/>
                          <a:latin typeface="+mn-lt"/>
                        </a:rPr>
                        <a:t>Dimming function allows reducing load power consumed for energy savings. This is only applicable for purely resistive loads, (e.g., lightbulbs, heaters, etc.).</a:t>
                      </a:r>
                      <a:endParaRPr lang="en-US" sz="1700" dirty="0">
                        <a:solidFill>
                          <a:schemeClr val="tx1"/>
                        </a:solidFill>
                        <a:effectLst/>
                        <a:latin typeface="+mn-lt"/>
                      </a:endParaRPr>
                    </a:p>
                  </a:txBody>
                  <a:tcPr marL="66897" marR="66897" marT="66897" marB="6689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895350">
                <a:tc>
                  <a:txBody>
                    <a:bodyPr/>
                    <a:lstStyle/>
                    <a:p>
                      <a:pPr rtl="0" fontAlgn="t">
                        <a:spcBef>
                          <a:spcPts val="0"/>
                        </a:spcBef>
                        <a:spcAft>
                          <a:spcPts val="0"/>
                        </a:spcAft>
                      </a:pPr>
                      <a:r>
                        <a:rPr lang="en-US" sz="1700" b="0" i="0" u="none" strike="noStrike">
                          <a:solidFill>
                            <a:schemeClr val="tx1"/>
                          </a:solidFill>
                          <a:effectLst/>
                          <a:latin typeface="+mn-lt"/>
                        </a:rPr>
                        <a:t>1</a:t>
                      </a:r>
                      <a:endParaRPr lang="en-US" sz="1700">
                        <a:solidFill>
                          <a:schemeClr val="tx1"/>
                        </a:solidFill>
                        <a:effectLst/>
                        <a:latin typeface="+mn-lt"/>
                      </a:endParaRPr>
                    </a:p>
                  </a:txBody>
                  <a:tcPr marL="66897" marR="66897" marT="66897" marB="6689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a:solidFill>
                            <a:schemeClr val="tx1"/>
                          </a:solidFill>
                          <a:effectLst/>
                          <a:latin typeface="+mn-lt"/>
                        </a:rPr>
                        <a:t>F</a:t>
                      </a:r>
                      <a:endParaRPr lang="en-US" sz="1700">
                        <a:solidFill>
                          <a:schemeClr val="tx1"/>
                        </a:solidFill>
                        <a:effectLst/>
                        <a:latin typeface="+mn-lt"/>
                      </a:endParaRPr>
                    </a:p>
                  </a:txBody>
                  <a:tcPr marL="66897" marR="66897" marT="66897" marB="6689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chemeClr val="tx1"/>
                          </a:solidFill>
                          <a:effectLst/>
                          <a:latin typeface="+mn-lt"/>
                        </a:rPr>
                        <a:t>The system shall measure power consumption with an accuracy of ± 10 %</a:t>
                      </a:r>
                      <a:endParaRPr lang="en-US" sz="1700" dirty="0">
                        <a:solidFill>
                          <a:schemeClr val="tx1"/>
                        </a:solidFill>
                        <a:effectLst/>
                        <a:latin typeface="+mn-lt"/>
                      </a:endParaRPr>
                    </a:p>
                  </a:txBody>
                  <a:tcPr marL="66897" marR="66897" marT="66897" marB="6689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chemeClr val="tx1"/>
                          </a:solidFill>
                          <a:effectLst/>
                          <a:latin typeface="+mn-lt"/>
                        </a:rPr>
                        <a:t>This will allow the system to measure usage accurately enough for the typical user</a:t>
                      </a:r>
                      <a:r>
                        <a:rPr lang="en-US" sz="1700" b="0" i="0" u="none" strike="noStrike" dirty="0" smtClean="0">
                          <a:solidFill>
                            <a:schemeClr val="tx1"/>
                          </a:solidFill>
                          <a:effectLst/>
                          <a:latin typeface="+mn-lt"/>
                        </a:rPr>
                        <a:t>.</a:t>
                      </a:r>
                      <a:endParaRPr lang="en-US" sz="1700" dirty="0">
                        <a:solidFill>
                          <a:schemeClr val="tx1"/>
                        </a:solidFill>
                        <a:effectLst/>
                        <a:latin typeface="+mn-lt"/>
                      </a:endParaRPr>
                    </a:p>
                  </a:txBody>
                  <a:tcPr marL="66897" marR="66897" marT="66897" marB="6689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1225586">
                <a:tc>
                  <a:txBody>
                    <a:bodyPr/>
                    <a:lstStyle/>
                    <a:p>
                      <a:pPr rtl="0" fontAlgn="t">
                        <a:spcBef>
                          <a:spcPts val="0"/>
                        </a:spcBef>
                        <a:spcAft>
                          <a:spcPts val="0"/>
                        </a:spcAft>
                      </a:pPr>
                      <a:r>
                        <a:rPr lang="en-US" sz="1700" b="0" i="0" u="none" strike="noStrike" dirty="0">
                          <a:solidFill>
                            <a:schemeClr val="tx1"/>
                          </a:solidFill>
                          <a:effectLst/>
                          <a:latin typeface="+mn-lt"/>
                        </a:rPr>
                        <a:t>1,2,3,5,8</a:t>
                      </a:r>
                      <a:endParaRPr lang="en-US" sz="1700" dirty="0">
                        <a:solidFill>
                          <a:schemeClr val="tx1"/>
                        </a:solidFill>
                        <a:effectLst/>
                        <a:latin typeface="+mn-lt"/>
                      </a:endParaRPr>
                    </a:p>
                  </a:txBody>
                  <a:tcPr marL="66897" marR="66897" marT="66897" marB="6689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chemeClr val="tx1"/>
                          </a:solidFill>
                          <a:effectLst/>
                          <a:latin typeface="+mn-lt"/>
                        </a:rPr>
                        <a:t>G</a:t>
                      </a:r>
                      <a:endParaRPr lang="en-US" sz="1700" dirty="0">
                        <a:solidFill>
                          <a:schemeClr val="tx1"/>
                        </a:solidFill>
                        <a:effectLst/>
                        <a:latin typeface="+mn-lt"/>
                      </a:endParaRPr>
                    </a:p>
                  </a:txBody>
                  <a:tcPr marL="66897" marR="66897" marT="66897" marB="6689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chemeClr val="tx1"/>
                          </a:solidFill>
                          <a:effectLst/>
                          <a:latin typeface="+mn-lt"/>
                        </a:rPr>
                        <a:t>A web interface or web application shall allow the monitoring and management of the system.</a:t>
                      </a:r>
                      <a:endParaRPr lang="en-US" sz="1700" dirty="0">
                        <a:solidFill>
                          <a:schemeClr val="tx1"/>
                        </a:solidFill>
                        <a:effectLst/>
                        <a:latin typeface="+mn-lt"/>
                      </a:endParaRPr>
                    </a:p>
                  </a:txBody>
                  <a:tcPr marL="66897" marR="66897" marT="66897" marB="6689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chemeClr val="tx1"/>
                          </a:solidFill>
                          <a:effectLst/>
                          <a:latin typeface="+mn-lt"/>
                        </a:rPr>
                        <a:t>This will allow for user to be able to manage the system and perform various </a:t>
                      </a:r>
                      <a:endParaRPr lang="en-US" sz="1700" dirty="0">
                        <a:solidFill>
                          <a:schemeClr val="tx1"/>
                        </a:solidFill>
                        <a:effectLst/>
                        <a:latin typeface="+mn-lt"/>
                      </a:endParaRPr>
                    </a:p>
                    <a:p>
                      <a:pPr rtl="0" fontAlgn="t">
                        <a:spcBef>
                          <a:spcPts val="0"/>
                        </a:spcBef>
                        <a:spcAft>
                          <a:spcPts val="0"/>
                        </a:spcAft>
                      </a:pPr>
                      <a:r>
                        <a:rPr lang="en-US" sz="1700" b="0" i="0" u="none" strike="noStrike" dirty="0">
                          <a:solidFill>
                            <a:schemeClr val="tx1"/>
                          </a:solidFill>
                          <a:effectLst/>
                          <a:latin typeface="+mn-lt"/>
                        </a:rPr>
                        <a:t>tasks associated with the system.</a:t>
                      </a:r>
                      <a:endParaRPr lang="en-US" sz="1700" dirty="0">
                        <a:solidFill>
                          <a:schemeClr val="tx1"/>
                        </a:solidFill>
                        <a:effectLst/>
                        <a:latin typeface="+mn-lt"/>
                      </a:endParaRPr>
                    </a:p>
                  </a:txBody>
                  <a:tcPr marL="66897" marR="66897" marT="66897" marB="66897">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3006725" y="185324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Slide Number Placeholder 2"/>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35733617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t>
            </a:r>
            <a:r>
              <a:rPr lang="en-US" dirty="0" smtClean="0"/>
              <a:t>App </a:t>
            </a:r>
            <a:r>
              <a:rPr lang="en-US" dirty="0"/>
              <a:t>- User Interface </a:t>
            </a:r>
            <a:r>
              <a:rPr lang="en-US" dirty="0" smtClean="0"/>
              <a:t>Design</a:t>
            </a:r>
            <a:endParaRPr lang="en-US" dirty="0"/>
          </a:p>
        </p:txBody>
      </p:sp>
      <p:pic>
        <p:nvPicPr>
          <p:cNvPr id="4" name="Picture 3"/>
          <p:cNvPicPr>
            <a:picLocks noChangeAspect="1"/>
          </p:cNvPicPr>
          <p:nvPr/>
        </p:nvPicPr>
        <p:blipFill>
          <a:blip r:embed="rId3"/>
          <a:stretch>
            <a:fillRect/>
          </a:stretch>
        </p:blipFill>
        <p:spPr>
          <a:xfrm>
            <a:off x="527222" y="1233181"/>
            <a:ext cx="11030463" cy="5423414"/>
          </a:xfrm>
          <a:prstGeom prst="rect">
            <a:avLst/>
          </a:prstGeom>
        </p:spPr>
      </p:pic>
      <p:sp>
        <p:nvSpPr>
          <p:cNvPr id="3" name="Slide Number Placeholder 2"/>
          <p:cNvSpPr>
            <a:spLocks noGrp="1"/>
          </p:cNvSpPr>
          <p:nvPr>
            <p:ph type="sldNum" sz="quarter" idx="12"/>
          </p:nvPr>
        </p:nvSpPr>
        <p:spPr/>
        <p:txBody>
          <a:bodyPr/>
          <a:lstStyle/>
          <a:p>
            <a:fld id="{D57F1E4F-1CFF-5643-939E-02111984F565}" type="slidenum">
              <a:rPr lang="en-US" smtClean="0"/>
              <a:t>60</a:t>
            </a:fld>
            <a:endParaRPr lang="en-US" dirty="0"/>
          </a:p>
        </p:txBody>
      </p:sp>
    </p:spTree>
    <p:extLst>
      <p:ext uri="{BB962C8B-B14F-4D97-AF65-F5344CB8AC3E}">
        <p14:creationId xmlns:p14="http://schemas.microsoft.com/office/powerpoint/2010/main" val="13753420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t>
            </a:r>
            <a:r>
              <a:rPr lang="en-US" dirty="0" smtClean="0"/>
              <a:t>App </a:t>
            </a:r>
            <a:r>
              <a:rPr lang="en-US" dirty="0"/>
              <a:t>- User Interface Design</a:t>
            </a:r>
          </a:p>
        </p:txBody>
      </p:sp>
      <p:pic>
        <p:nvPicPr>
          <p:cNvPr id="4" name="Picture 3"/>
          <p:cNvPicPr>
            <a:picLocks noChangeAspect="1"/>
          </p:cNvPicPr>
          <p:nvPr/>
        </p:nvPicPr>
        <p:blipFill>
          <a:blip r:embed="rId3"/>
          <a:stretch>
            <a:fillRect/>
          </a:stretch>
        </p:blipFill>
        <p:spPr>
          <a:xfrm>
            <a:off x="646110" y="1232879"/>
            <a:ext cx="10837435" cy="5393100"/>
          </a:xfrm>
          <a:prstGeom prst="rect">
            <a:avLst/>
          </a:prstGeom>
        </p:spPr>
      </p:pic>
      <p:sp>
        <p:nvSpPr>
          <p:cNvPr id="3" name="Slide Number Placeholder 2"/>
          <p:cNvSpPr>
            <a:spLocks noGrp="1"/>
          </p:cNvSpPr>
          <p:nvPr>
            <p:ph type="sldNum" sz="quarter" idx="12"/>
          </p:nvPr>
        </p:nvSpPr>
        <p:spPr/>
        <p:txBody>
          <a:bodyPr/>
          <a:lstStyle/>
          <a:p>
            <a:fld id="{D57F1E4F-1CFF-5643-939E-02111984F565}" type="slidenum">
              <a:rPr lang="en-US" smtClean="0"/>
              <a:t>61</a:t>
            </a:fld>
            <a:endParaRPr lang="en-US" dirty="0"/>
          </a:p>
        </p:txBody>
      </p:sp>
    </p:spTree>
    <p:extLst>
      <p:ext uri="{BB962C8B-B14F-4D97-AF65-F5344CB8AC3E}">
        <p14:creationId xmlns:p14="http://schemas.microsoft.com/office/powerpoint/2010/main" val="12838343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t>
            </a:r>
            <a:r>
              <a:rPr lang="en-US" dirty="0" smtClean="0"/>
              <a:t>App </a:t>
            </a:r>
            <a:r>
              <a:rPr lang="en-US" dirty="0"/>
              <a:t>- User Interface Design</a:t>
            </a:r>
          </a:p>
        </p:txBody>
      </p:sp>
      <p:pic>
        <p:nvPicPr>
          <p:cNvPr id="4" name="Picture 3" descr="C:\Users\jfl4577\Documents\Senior Design\Settings Tab.PNG"/>
          <p:cNvPicPr/>
          <p:nvPr/>
        </p:nvPicPr>
        <p:blipFill>
          <a:blip r:embed="rId3">
            <a:extLst>
              <a:ext uri="{28A0092B-C50C-407E-A947-70E740481C1C}">
                <a14:useLocalDpi xmlns:a14="http://schemas.microsoft.com/office/drawing/2010/main" val="0"/>
              </a:ext>
            </a:extLst>
          </a:blip>
          <a:srcRect/>
          <a:stretch>
            <a:fillRect/>
          </a:stretch>
        </p:blipFill>
        <p:spPr bwMode="auto">
          <a:xfrm>
            <a:off x="6088469" y="1713204"/>
            <a:ext cx="5370364" cy="3770544"/>
          </a:xfrm>
          <a:prstGeom prst="rect">
            <a:avLst/>
          </a:prstGeom>
          <a:noFill/>
          <a:ln>
            <a:noFill/>
          </a:ln>
        </p:spPr>
      </p:pic>
      <p:sp>
        <p:nvSpPr>
          <p:cNvPr id="6" name="Content Placeholder 2"/>
          <p:cNvSpPr>
            <a:spLocks noGrp="1"/>
          </p:cNvSpPr>
          <p:nvPr>
            <p:ph idx="1"/>
          </p:nvPr>
        </p:nvSpPr>
        <p:spPr>
          <a:xfrm>
            <a:off x="563289" y="2846468"/>
            <a:ext cx="5048794" cy="1504016"/>
          </a:xfrm>
        </p:spPr>
        <p:txBody>
          <a:bodyPr>
            <a:normAutofit fontScale="92500" lnSpcReduction="10000"/>
          </a:bodyPr>
          <a:lstStyle/>
          <a:p>
            <a:r>
              <a:rPr lang="en-US" dirty="0" smtClean="0"/>
              <a:t>Groups and Settings tab not yet constructed</a:t>
            </a:r>
          </a:p>
          <a:p>
            <a:r>
              <a:rPr lang="en-US" dirty="0" smtClean="0"/>
              <a:t>Idea of Settings tab is shown here -&gt;</a:t>
            </a:r>
          </a:p>
        </p:txBody>
      </p:sp>
      <p:sp>
        <p:nvSpPr>
          <p:cNvPr id="3" name="Slide Number Placeholder 2"/>
          <p:cNvSpPr>
            <a:spLocks noGrp="1"/>
          </p:cNvSpPr>
          <p:nvPr>
            <p:ph type="sldNum" sz="quarter" idx="12"/>
          </p:nvPr>
        </p:nvSpPr>
        <p:spPr/>
        <p:txBody>
          <a:bodyPr/>
          <a:lstStyle/>
          <a:p>
            <a:fld id="{D57F1E4F-1CFF-5643-939E-02111984F565}" type="slidenum">
              <a:rPr lang="en-US" smtClean="0"/>
              <a:t>62</a:t>
            </a:fld>
            <a:endParaRPr lang="en-US" dirty="0"/>
          </a:p>
        </p:txBody>
      </p:sp>
    </p:spTree>
    <p:extLst>
      <p:ext uri="{BB962C8B-B14F-4D97-AF65-F5344CB8AC3E}">
        <p14:creationId xmlns:p14="http://schemas.microsoft.com/office/powerpoint/2010/main" val="19818720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 of Materials</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63</a:t>
            </a:fld>
            <a:endParaRPr lang="en-US" dirty="0"/>
          </a:p>
        </p:txBody>
      </p:sp>
      <p:pic>
        <p:nvPicPr>
          <p:cNvPr id="9" name="Picture 8"/>
          <p:cNvPicPr>
            <a:picLocks noChangeAspect="1"/>
          </p:cNvPicPr>
          <p:nvPr/>
        </p:nvPicPr>
        <p:blipFill>
          <a:blip r:embed="rId3"/>
          <a:stretch>
            <a:fillRect/>
          </a:stretch>
        </p:blipFill>
        <p:spPr>
          <a:xfrm>
            <a:off x="261390" y="1845733"/>
            <a:ext cx="11669219" cy="4588467"/>
          </a:xfrm>
          <a:prstGeom prst="rect">
            <a:avLst/>
          </a:prstGeom>
        </p:spPr>
      </p:pic>
    </p:spTree>
    <p:extLst>
      <p:ext uri="{BB962C8B-B14F-4D97-AF65-F5344CB8AC3E}">
        <p14:creationId xmlns:p14="http://schemas.microsoft.com/office/powerpoint/2010/main" val="35161930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Until we have a second operational PLC, we have no way to verify operation</a:t>
            </a:r>
          </a:p>
          <a:p>
            <a:pPr lvl="1"/>
            <a:r>
              <a:rPr lang="en-US" dirty="0" smtClean="0"/>
              <a:t>Need to very quickly find a replacement or to fix the board.</a:t>
            </a:r>
          </a:p>
          <a:p>
            <a:pPr lvl="1"/>
            <a:r>
              <a:rPr lang="en-US" dirty="0" smtClean="0"/>
              <a:t>Get familiar with development in the mean time to reduce development time once we have 2.</a:t>
            </a:r>
          </a:p>
          <a:p>
            <a:r>
              <a:rPr lang="en-US" dirty="0" smtClean="0"/>
              <a:t>Interfacing PLC system with rest of the system</a:t>
            </a:r>
          </a:p>
          <a:p>
            <a:r>
              <a:rPr lang="en-US" dirty="0" smtClean="0"/>
              <a:t>Year 2038 problem</a:t>
            </a:r>
          </a:p>
          <a:p>
            <a:pPr lvl="1"/>
            <a:r>
              <a:rPr lang="en-US" dirty="0" smtClean="0"/>
              <a:t>TIMESTAMP is 32-bit integer, can only go until January 19</a:t>
            </a:r>
            <a:r>
              <a:rPr lang="en-US" baseline="30000" dirty="0" smtClean="0"/>
              <a:t>th</a:t>
            </a:r>
            <a:r>
              <a:rPr lang="en-US" dirty="0" smtClean="0"/>
              <a:t> 2038</a:t>
            </a:r>
          </a:p>
          <a:p>
            <a:pPr lvl="1"/>
            <a:r>
              <a:rPr lang="en-US" dirty="0" smtClean="0"/>
              <a:t>DATETIME is 64-bit integer, can represent up to December 31</a:t>
            </a:r>
            <a:r>
              <a:rPr lang="en-US" baseline="30000" dirty="0" smtClean="0"/>
              <a:t>st</a:t>
            </a:r>
            <a:r>
              <a:rPr lang="en-US" dirty="0" smtClean="0"/>
              <a:t> 9999</a:t>
            </a:r>
          </a:p>
          <a:p>
            <a:r>
              <a:rPr lang="en-US" dirty="0" smtClean="0"/>
              <a:t>Storing Non-real-time measurements along with real-time measurements</a:t>
            </a:r>
          </a:p>
          <a:p>
            <a:pPr lvl="1"/>
            <a:r>
              <a:rPr lang="en-US" dirty="0" smtClean="0"/>
              <a:t>Real time measurements are flagged and deleted after session</a:t>
            </a:r>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64</a:t>
            </a:fld>
            <a:endParaRPr lang="en-US" dirty="0"/>
          </a:p>
        </p:txBody>
      </p:sp>
    </p:spTree>
    <p:extLst>
      <p:ext uri="{BB962C8B-B14F-4D97-AF65-F5344CB8AC3E}">
        <p14:creationId xmlns:p14="http://schemas.microsoft.com/office/powerpoint/2010/main" val="39074826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Risks</a:t>
            </a:r>
            <a:endParaRPr lang="en-US" dirty="0"/>
          </a:p>
        </p:txBody>
      </p:sp>
      <p:sp>
        <p:nvSpPr>
          <p:cNvPr id="3" name="Content Placeholder 2"/>
          <p:cNvSpPr>
            <a:spLocks noGrp="1"/>
          </p:cNvSpPr>
          <p:nvPr>
            <p:ph idx="1"/>
          </p:nvPr>
        </p:nvSpPr>
        <p:spPr/>
        <p:txBody>
          <a:bodyPr/>
          <a:lstStyle/>
          <a:p>
            <a:r>
              <a:rPr lang="en-US" dirty="0" smtClean="0"/>
              <a:t>Raspberry Pi</a:t>
            </a:r>
          </a:p>
          <a:p>
            <a:pPr lvl="1"/>
            <a:r>
              <a:rPr lang="en-US" dirty="0" smtClean="0"/>
              <a:t>Enough memory to host both database and web app</a:t>
            </a:r>
          </a:p>
          <a:p>
            <a:pPr lvl="1"/>
            <a:r>
              <a:rPr lang="en-US" dirty="0" smtClean="0"/>
              <a:t>CPU performance</a:t>
            </a:r>
          </a:p>
          <a:p>
            <a:r>
              <a:rPr lang="en-US" dirty="0" smtClean="0"/>
              <a:t>Refreshing the UI</a:t>
            </a:r>
          </a:p>
          <a:p>
            <a:pPr lvl="1"/>
            <a:r>
              <a:rPr lang="en-US" dirty="0" err="1" smtClean="0"/>
              <a:t>Vaadin</a:t>
            </a:r>
            <a:r>
              <a:rPr lang="en-US" dirty="0" smtClean="0"/>
              <a:t> is an event-driven framework meaning it needs events to request a repaint of the screen</a:t>
            </a:r>
          </a:p>
          <a:p>
            <a:pPr lvl="1"/>
            <a:r>
              <a:rPr lang="en-US" dirty="0" smtClean="0"/>
              <a:t>Might need to “hack in” a refreshing component</a:t>
            </a:r>
          </a:p>
          <a:p>
            <a:r>
              <a:rPr lang="en-US" dirty="0" err="1" smtClean="0"/>
              <a:t>Vaadin</a:t>
            </a:r>
            <a:r>
              <a:rPr lang="en-US" dirty="0" smtClean="0"/>
              <a:t> Charts library</a:t>
            </a:r>
          </a:p>
        </p:txBody>
      </p:sp>
      <p:sp>
        <p:nvSpPr>
          <p:cNvPr id="4" name="Slide Number Placeholder 3"/>
          <p:cNvSpPr>
            <a:spLocks noGrp="1"/>
          </p:cNvSpPr>
          <p:nvPr>
            <p:ph type="sldNum" sz="quarter" idx="12"/>
          </p:nvPr>
        </p:nvSpPr>
        <p:spPr/>
        <p:txBody>
          <a:bodyPr/>
          <a:lstStyle/>
          <a:p>
            <a:fld id="{D57F1E4F-1CFF-5643-939E-02111984F565}" type="slidenum">
              <a:rPr lang="en-US" smtClean="0"/>
              <a:t>65</a:t>
            </a:fld>
            <a:endParaRPr lang="en-US" dirty="0"/>
          </a:p>
        </p:txBody>
      </p:sp>
    </p:spTree>
    <p:extLst>
      <p:ext uri="{BB962C8B-B14F-4D97-AF65-F5344CB8AC3E}">
        <p14:creationId xmlns:p14="http://schemas.microsoft.com/office/powerpoint/2010/main" val="17509889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199445633"/>
              </p:ext>
            </p:extLst>
          </p:nvPr>
        </p:nvGraphicFramePr>
        <p:xfrm>
          <a:off x="838201" y="1690688"/>
          <a:ext cx="10515598" cy="4029075"/>
        </p:xfrm>
        <a:graphic>
          <a:graphicData uri="http://schemas.openxmlformats.org/drawingml/2006/table">
            <a:tbl>
              <a:tblPr>
                <a:tableStyleId>{5C22544A-7EE6-4342-B048-85BDC9FD1C3A}</a:tableStyleId>
              </a:tblPr>
              <a:tblGrid>
                <a:gridCol w="2607908"/>
                <a:gridCol w="4845374"/>
                <a:gridCol w="3062316"/>
              </a:tblGrid>
              <a:tr h="190500">
                <a:tc>
                  <a:txBody>
                    <a:bodyPr/>
                    <a:lstStyle/>
                    <a:p>
                      <a:pPr algn="ctr" fontAlgn="b"/>
                      <a:r>
                        <a:rPr lang="en-US" sz="1700" b="1" u="none" strike="noStrike" dirty="0">
                          <a:effectLst/>
                          <a:latin typeface="+mn-lt"/>
                        </a:rPr>
                        <a:t>Test Type</a:t>
                      </a:r>
                      <a:endParaRPr lang="en-US" sz="1700" b="1" i="0" u="none" strike="noStrike" dirty="0">
                        <a:solidFill>
                          <a:srgbClr val="000000"/>
                        </a:solidFill>
                        <a:effectLst/>
                        <a:latin typeface="+mn-lt"/>
                      </a:endParaRPr>
                    </a:p>
                  </a:txBody>
                  <a:tcPr marL="9525" marR="9525" marT="9525" marB="0" anchor="b"/>
                </a:tc>
                <a:tc>
                  <a:txBody>
                    <a:bodyPr/>
                    <a:lstStyle/>
                    <a:p>
                      <a:pPr algn="ctr" fontAlgn="b"/>
                      <a:r>
                        <a:rPr lang="en-US" sz="1700" b="1" u="none" strike="noStrike">
                          <a:effectLst/>
                          <a:latin typeface="+mn-lt"/>
                        </a:rPr>
                        <a:t>Test Name</a:t>
                      </a:r>
                      <a:endParaRPr lang="en-US" sz="1700" b="1" i="0" u="none" strike="noStrike">
                        <a:solidFill>
                          <a:srgbClr val="000000"/>
                        </a:solidFill>
                        <a:effectLst/>
                        <a:latin typeface="+mn-lt"/>
                      </a:endParaRPr>
                    </a:p>
                  </a:txBody>
                  <a:tcPr marL="9525" marR="9525" marT="9525" marB="0" anchor="b"/>
                </a:tc>
                <a:tc>
                  <a:txBody>
                    <a:bodyPr/>
                    <a:lstStyle/>
                    <a:p>
                      <a:pPr algn="ctr" fontAlgn="b"/>
                      <a:r>
                        <a:rPr lang="en-US" sz="1700" b="1" u="none" strike="noStrike" dirty="0">
                          <a:effectLst/>
                          <a:latin typeface="+mn-lt"/>
                        </a:rPr>
                        <a:t>Engineering Requirements</a:t>
                      </a:r>
                      <a:endParaRPr lang="en-US" sz="1700" b="1" i="0" u="none" strike="noStrike" dirty="0">
                        <a:solidFill>
                          <a:srgbClr val="000000"/>
                        </a:solidFill>
                        <a:effectLst/>
                        <a:latin typeface="+mn-lt"/>
                      </a:endParaRPr>
                    </a:p>
                  </a:txBody>
                  <a:tcPr marL="9525" marR="9525" marT="9525" marB="0" anchor="b"/>
                </a:tc>
              </a:tr>
              <a:tr h="190500">
                <a:tc rowSpan="14">
                  <a:txBody>
                    <a:bodyPr/>
                    <a:lstStyle/>
                    <a:p>
                      <a:pPr algn="ctr" fontAlgn="b"/>
                      <a:r>
                        <a:rPr lang="en-US" sz="1700" u="none" strike="noStrike" dirty="0">
                          <a:effectLst/>
                          <a:latin typeface="+mn-lt"/>
                        </a:rPr>
                        <a:t>Unit Tests</a:t>
                      </a:r>
                      <a:endParaRPr lang="en-US" sz="1700" b="0" i="0" u="none" strike="noStrike" dirty="0">
                        <a:solidFill>
                          <a:srgbClr val="000000"/>
                        </a:solidFill>
                        <a:effectLst/>
                        <a:latin typeface="+mn-lt"/>
                      </a:endParaRPr>
                    </a:p>
                  </a:txBody>
                  <a:tcPr marL="9525" marR="9525" marT="9525" marB="0" anchor="ctr"/>
                </a:tc>
                <a:tc>
                  <a:txBody>
                    <a:bodyPr/>
                    <a:lstStyle/>
                    <a:p>
                      <a:pPr algn="l" fontAlgn="b"/>
                      <a:r>
                        <a:rPr lang="en-US" sz="1700" u="none" strike="noStrike" dirty="0">
                          <a:effectLst/>
                          <a:latin typeface="+mn-lt"/>
                        </a:rPr>
                        <a:t>Power Supply DC Output Voltage</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E,F</a:t>
                      </a:r>
                      <a:endParaRPr lang="en-US" sz="1700" b="0" i="0" u="none" strike="noStrike" dirty="0">
                        <a:solidFill>
                          <a:srgbClr val="000000"/>
                        </a:solidFill>
                        <a:effectLst/>
                        <a:latin typeface="+mn-lt"/>
                      </a:endParaRPr>
                    </a:p>
                  </a:txBody>
                  <a:tcPr marL="9525" marR="9525" marT="9525" marB="0" anchor="b"/>
                </a:tc>
              </a:tr>
              <a:tr h="190500">
                <a:tc vMerge="1">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700" u="none" strike="noStrike" dirty="0">
                          <a:effectLst/>
                          <a:latin typeface="+mn-lt"/>
                        </a:rPr>
                        <a:t>Voltage Sense Output Voltage</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F</a:t>
                      </a:r>
                      <a:endParaRPr lang="en-US" sz="1700" b="0" i="0" u="none" strike="noStrike" dirty="0">
                        <a:solidFill>
                          <a:srgbClr val="000000"/>
                        </a:solidFill>
                        <a:effectLst/>
                        <a:latin typeface="+mn-lt"/>
                      </a:endParaRPr>
                    </a:p>
                  </a:txBody>
                  <a:tcPr marL="9525" marR="9525" marT="9525" marB="0" anchor="b"/>
                </a:tc>
              </a:tr>
              <a:tr h="190500">
                <a:tc vMerge="1">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700" u="none" strike="noStrike" dirty="0">
                          <a:effectLst/>
                          <a:latin typeface="+mn-lt"/>
                        </a:rPr>
                        <a:t>Voltage Sense Output Frequency Response</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F</a:t>
                      </a:r>
                      <a:endParaRPr lang="en-US" sz="1700" b="0" i="0" u="none" strike="noStrike" dirty="0">
                        <a:solidFill>
                          <a:srgbClr val="000000"/>
                        </a:solidFill>
                        <a:effectLst/>
                        <a:latin typeface="+mn-lt"/>
                      </a:endParaRPr>
                    </a:p>
                  </a:txBody>
                  <a:tcPr marL="9525" marR="9525" marT="9525" marB="0" anchor="b"/>
                </a:tc>
              </a:tr>
              <a:tr h="190500">
                <a:tc vMerge="1">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700" u="none" strike="noStrike" dirty="0">
                          <a:effectLst/>
                          <a:latin typeface="+mn-lt"/>
                        </a:rPr>
                        <a:t>Voltage Sense Power Supply Draw</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K</a:t>
                      </a:r>
                      <a:endParaRPr lang="en-US" sz="1700" b="0" i="0" u="none" strike="noStrike" dirty="0">
                        <a:solidFill>
                          <a:srgbClr val="000000"/>
                        </a:solidFill>
                        <a:effectLst/>
                        <a:latin typeface="+mn-lt"/>
                      </a:endParaRPr>
                    </a:p>
                  </a:txBody>
                  <a:tcPr marL="9525" marR="9525" marT="9525" marB="0" anchor="b"/>
                </a:tc>
              </a:tr>
              <a:tr h="190500">
                <a:tc vMerge="1">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700" u="none" strike="noStrike" dirty="0">
                          <a:effectLst/>
                          <a:latin typeface="+mn-lt"/>
                        </a:rPr>
                        <a:t>Current Sense Power Supply Draw</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K</a:t>
                      </a:r>
                      <a:endParaRPr lang="en-US" sz="1700" b="0" i="0" u="none" strike="noStrike" dirty="0">
                        <a:solidFill>
                          <a:srgbClr val="000000"/>
                        </a:solidFill>
                        <a:effectLst/>
                        <a:latin typeface="+mn-lt"/>
                      </a:endParaRPr>
                    </a:p>
                  </a:txBody>
                  <a:tcPr marL="9525" marR="9525" marT="9525" marB="0" anchor="b"/>
                </a:tc>
              </a:tr>
              <a:tr h="190500">
                <a:tc vMerge="1">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700" u="none" strike="noStrike" dirty="0">
                          <a:effectLst/>
                          <a:latin typeface="+mn-lt"/>
                        </a:rPr>
                        <a:t>Load Switch Switching Current Monitor</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E</a:t>
                      </a:r>
                      <a:endParaRPr lang="en-US" sz="1700" b="0" i="0" u="none" strike="noStrike" dirty="0">
                        <a:solidFill>
                          <a:srgbClr val="000000"/>
                        </a:solidFill>
                        <a:effectLst/>
                        <a:latin typeface="+mn-lt"/>
                      </a:endParaRPr>
                    </a:p>
                  </a:txBody>
                  <a:tcPr marL="9525" marR="9525" marT="9525" marB="0" anchor="b"/>
                </a:tc>
              </a:tr>
              <a:tr h="190500">
                <a:tc vMerge="1">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700" u="none" strike="noStrike" dirty="0">
                          <a:effectLst/>
                          <a:latin typeface="+mn-lt"/>
                        </a:rPr>
                        <a:t>Load Switch Switching Control Voltage Monitor</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E</a:t>
                      </a:r>
                      <a:endParaRPr lang="en-US" sz="1700" b="0" i="0" u="none" strike="noStrike" dirty="0">
                        <a:solidFill>
                          <a:srgbClr val="000000"/>
                        </a:solidFill>
                        <a:effectLst/>
                        <a:latin typeface="+mn-lt"/>
                      </a:endParaRPr>
                    </a:p>
                  </a:txBody>
                  <a:tcPr marL="9525" marR="9525" marT="9525" marB="0" anchor="b"/>
                </a:tc>
              </a:tr>
              <a:tr h="190500">
                <a:tc vMerge="1">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700" u="none" strike="noStrike" dirty="0">
                          <a:effectLst/>
                          <a:latin typeface="+mn-lt"/>
                        </a:rPr>
                        <a:t>Load Switch Temperature </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I,K</a:t>
                      </a:r>
                      <a:endParaRPr lang="en-US" sz="1700" b="0" i="0" u="none" strike="noStrike" dirty="0">
                        <a:solidFill>
                          <a:srgbClr val="000000"/>
                        </a:solidFill>
                        <a:effectLst/>
                        <a:latin typeface="+mn-lt"/>
                      </a:endParaRPr>
                    </a:p>
                  </a:txBody>
                  <a:tcPr marL="9525" marR="9525" marT="9525" marB="0" anchor="b"/>
                </a:tc>
              </a:tr>
              <a:tr h="190500">
                <a:tc vMerge="1">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700" u="none" strike="noStrike" dirty="0">
                          <a:effectLst/>
                          <a:latin typeface="+mn-lt"/>
                        </a:rPr>
                        <a:t>Web Application Sign In</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G</a:t>
                      </a:r>
                      <a:endParaRPr lang="en-US" sz="1700" b="0" i="0" u="none" strike="noStrike" dirty="0">
                        <a:solidFill>
                          <a:srgbClr val="000000"/>
                        </a:solidFill>
                        <a:effectLst/>
                        <a:latin typeface="+mn-lt"/>
                      </a:endParaRPr>
                    </a:p>
                  </a:txBody>
                  <a:tcPr marL="9525" marR="9525" marT="9525" marB="0" anchor="b"/>
                </a:tc>
              </a:tr>
              <a:tr h="190500">
                <a:tc v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700" u="none" strike="noStrike" dirty="0">
                          <a:effectLst/>
                          <a:latin typeface="+mn-lt"/>
                        </a:rPr>
                        <a:t>Web Application Viewing Charts</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G</a:t>
                      </a:r>
                      <a:endParaRPr lang="en-US" sz="1700" b="0" i="0" u="none" strike="noStrike" dirty="0">
                        <a:solidFill>
                          <a:srgbClr val="000000"/>
                        </a:solidFill>
                        <a:effectLst/>
                        <a:latin typeface="+mn-lt"/>
                      </a:endParaRPr>
                    </a:p>
                  </a:txBody>
                  <a:tcPr marL="9525" marR="9525" marT="9525" marB="0" anchor="b"/>
                </a:tc>
              </a:tr>
              <a:tr h="190500">
                <a:tc vMerge="1">
                  <a:txBody>
                    <a:bodyPr/>
                    <a:lstStyle/>
                    <a:p>
                      <a:pPr algn="l" fontAlgn="b"/>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Web App - Naming Outlets</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G,L</a:t>
                      </a:r>
                      <a:endParaRPr lang="en-US" sz="1700" b="0" i="0" u="none" strike="noStrike" dirty="0">
                        <a:solidFill>
                          <a:srgbClr val="000000"/>
                        </a:solidFill>
                        <a:effectLst/>
                        <a:latin typeface="+mn-lt"/>
                      </a:endParaRPr>
                    </a:p>
                  </a:txBody>
                  <a:tcPr marL="9525" marR="9525" marT="9525" marB="0" anchor="b"/>
                </a:tc>
              </a:tr>
              <a:tr h="190500">
                <a:tc vMerge="1">
                  <a:txBody>
                    <a:bodyPr/>
                    <a:lstStyle/>
                    <a:p>
                      <a:pPr algn="l" fontAlgn="b"/>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Web App - Grouping Outlets</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a:effectLst/>
                          <a:latin typeface="+mn-lt"/>
                        </a:rPr>
                        <a:t>L</a:t>
                      </a:r>
                      <a:endParaRPr lang="en-US" sz="1700" b="0" i="0" u="none" strike="noStrike">
                        <a:solidFill>
                          <a:srgbClr val="000000"/>
                        </a:solidFill>
                        <a:effectLst/>
                        <a:latin typeface="+mn-lt"/>
                      </a:endParaRPr>
                    </a:p>
                  </a:txBody>
                  <a:tcPr marL="9525" marR="9525" marT="9525" marB="0" anchor="b"/>
                </a:tc>
              </a:tr>
              <a:tr h="190500">
                <a:tc vMerge="1">
                  <a:txBody>
                    <a:bodyPr/>
                    <a:lstStyle/>
                    <a:p>
                      <a:pPr algn="l" fontAlgn="b"/>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Web App - Scheduling Interface</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a:effectLst/>
                          <a:latin typeface="+mn-lt"/>
                        </a:rPr>
                        <a:t>G</a:t>
                      </a:r>
                      <a:endParaRPr lang="en-US" sz="1700" b="0" i="0" u="none" strike="noStrike">
                        <a:solidFill>
                          <a:srgbClr val="000000"/>
                        </a:solidFill>
                        <a:effectLst/>
                        <a:latin typeface="+mn-lt"/>
                      </a:endParaRPr>
                    </a:p>
                  </a:txBody>
                  <a:tcPr marL="9525" marR="9525" marT="9525" marB="0" anchor="b"/>
                </a:tc>
              </a:tr>
              <a:tr h="190500">
                <a:tc vMerge="1">
                  <a:txBody>
                    <a:bodyPr/>
                    <a:lstStyle/>
                    <a:p>
                      <a:pPr algn="l" fontAlgn="b"/>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Web App - Scheduling Job</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G</a:t>
                      </a:r>
                      <a:endParaRPr lang="en-US" sz="1700" b="0" i="0" u="none" strike="noStrike" dirty="0">
                        <a:solidFill>
                          <a:srgbClr val="000000"/>
                        </a:solidFill>
                        <a:effectLst/>
                        <a:latin typeface="+mn-lt"/>
                      </a:endParaRPr>
                    </a:p>
                  </a:txBody>
                  <a:tcPr marL="9525" marR="9525" marT="9525" marB="0" anchor="b"/>
                </a:tc>
              </a:tr>
            </a:tbl>
          </a:graphicData>
        </a:graphic>
      </p:graphicFrame>
      <p:sp>
        <p:nvSpPr>
          <p:cNvPr id="3" name="Slide Number Placeholder 2"/>
          <p:cNvSpPr>
            <a:spLocks noGrp="1"/>
          </p:cNvSpPr>
          <p:nvPr>
            <p:ph type="sldNum" sz="quarter" idx="12"/>
          </p:nvPr>
        </p:nvSpPr>
        <p:spPr/>
        <p:txBody>
          <a:bodyPr/>
          <a:lstStyle/>
          <a:p>
            <a:fld id="{D57F1E4F-1CFF-5643-939E-02111984F565}" type="slidenum">
              <a:rPr lang="en-US" smtClean="0"/>
              <a:t>66</a:t>
            </a:fld>
            <a:endParaRPr lang="en-US" dirty="0"/>
          </a:p>
        </p:txBody>
      </p:sp>
    </p:spTree>
    <p:extLst>
      <p:ext uri="{BB962C8B-B14F-4D97-AF65-F5344CB8AC3E}">
        <p14:creationId xmlns:p14="http://schemas.microsoft.com/office/powerpoint/2010/main" val="21745281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371728021"/>
              </p:ext>
            </p:extLst>
          </p:nvPr>
        </p:nvGraphicFramePr>
        <p:xfrm>
          <a:off x="838200" y="1690690"/>
          <a:ext cx="10515600" cy="3760470"/>
        </p:xfrm>
        <a:graphic>
          <a:graphicData uri="http://schemas.openxmlformats.org/drawingml/2006/table">
            <a:tbl>
              <a:tblPr>
                <a:tableStyleId>{5C22544A-7EE6-4342-B048-85BDC9FD1C3A}</a:tableStyleId>
              </a:tblPr>
              <a:tblGrid>
                <a:gridCol w="2676525"/>
                <a:gridCol w="4776760"/>
                <a:gridCol w="3062315"/>
              </a:tblGrid>
              <a:tr h="265176">
                <a:tc>
                  <a:txBody>
                    <a:bodyPr/>
                    <a:lstStyle/>
                    <a:p>
                      <a:pPr algn="ctr" fontAlgn="b"/>
                      <a:r>
                        <a:rPr lang="en-US" sz="1700" b="1" u="none" strike="noStrike" dirty="0">
                          <a:effectLst/>
                          <a:latin typeface="+mn-lt"/>
                        </a:rPr>
                        <a:t>Test Type</a:t>
                      </a:r>
                      <a:endParaRPr lang="en-US" sz="1700" b="1" i="0" u="none" strike="noStrike" dirty="0">
                        <a:solidFill>
                          <a:srgbClr val="000000"/>
                        </a:solidFill>
                        <a:effectLst/>
                        <a:latin typeface="+mn-lt"/>
                      </a:endParaRPr>
                    </a:p>
                  </a:txBody>
                  <a:tcPr marL="9525" marR="9525" marT="9525" marB="0" anchor="ctr"/>
                </a:tc>
                <a:tc>
                  <a:txBody>
                    <a:bodyPr/>
                    <a:lstStyle/>
                    <a:p>
                      <a:pPr algn="ctr" fontAlgn="b"/>
                      <a:r>
                        <a:rPr lang="en-US" sz="1700" b="1" u="none" strike="noStrike" dirty="0">
                          <a:effectLst/>
                          <a:latin typeface="+mn-lt"/>
                        </a:rPr>
                        <a:t>Test Name</a:t>
                      </a:r>
                      <a:endParaRPr lang="en-US" sz="1700" b="1" i="0" u="none" strike="noStrike" dirty="0">
                        <a:solidFill>
                          <a:srgbClr val="000000"/>
                        </a:solidFill>
                        <a:effectLst/>
                        <a:latin typeface="+mn-lt"/>
                      </a:endParaRPr>
                    </a:p>
                  </a:txBody>
                  <a:tcPr marL="9525" marR="9525" marT="9525" marB="0" anchor="b"/>
                </a:tc>
                <a:tc>
                  <a:txBody>
                    <a:bodyPr/>
                    <a:lstStyle/>
                    <a:p>
                      <a:pPr algn="ctr" fontAlgn="b"/>
                      <a:r>
                        <a:rPr lang="en-US" sz="1700" b="1" u="none" strike="noStrike" dirty="0">
                          <a:effectLst/>
                          <a:latin typeface="+mn-lt"/>
                        </a:rPr>
                        <a:t>Engineering Requirements</a:t>
                      </a:r>
                      <a:endParaRPr lang="en-US" sz="1700" b="1" i="0" u="none" strike="noStrike" dirty="0">
                        <a:solidFill>
                          <a:srgbClr val="000000"/>
                        </a:solidFill>
                        <a:effectLst/>
                        <a:latin typeface="+mn-lt"/>
                      </a:endParaRPr>
                    </a:p>
                  </a:txBody>
                  <a:tcPr marL="9525" marR="9525" marT="9525" marB="0" anchor="b"/>
                </a:tc>
              </a:tr>
              <a:tr h="265176">
                <a:tc rowSpan="6">
                  <a:txBody>
                    <a:bodyPr/>
                    <a:lstStyle/>
                    <a:p>
                      <a:pPr algn="ctr" fontAlgn="b"/>
                      <a:r>
                        <a:rPr lang="en-US" sz="1700" b="0" i="0" u="none" strike="noStrike" dirty="0" smtClean="0">
                          <a:solidFill>
                            <a:srgbClr val="000000"/>
                          </a:solidFill>
                          <a:effectLst/>
                          <a:latin typeface="+mn-lt"/>
                        </a:rPr>
                        <a:t>Unit Tests</a:t>
                      </a:r>
                      <a:endParaRPr lang="en-US" sz="1700" b="0" i="0" u="none" strike="noStrike" dirty="0">
                        <a:solidFill>
                          <a:srgbClr val="000000"/>
                        </a:solidFill>
                        <a:effectLst/>
                        <a:latin typeface="+mn-lt"/>
                      </a:endParaRPr>
                    </a:p>
                  </a:txBody>
                  <a:tcPr marL="9525" marR="9525" marT="9525" marB="0" anchor="ctr"/>
                </a:tc>
                <a:tc>
                  <a:txBody>
                    <a:bodyPr/>
                    <a:lstStyle/>
                    <a:p>
                      <a:pPr algn="l" fontAlgn="b"/>
                      <a:r>
                        <a:rPr lang="en-US" sz="1700" u="none" strike="noStrike" dirty="0">
                          <a:effectLst/>
                          <a:latin typeface="+mn-lt"/>
                        </a:rPr>
                        <a:t>Web App - Toggle outlet state</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a:effectLst/>
                          <a:latin typeface="+mn-lt"/>
                        </a:rPr>
                        <a:t>E,L</a:t>
                      </a:r>
                      <a:endParaRPr lang="en-US" sz="1700" b="0" i="0" u="none" strike="noStrike">
                        <a:solidFill>
                          <a:srgbClr val="000000"/>
                        </a:solidFill>
                        <a:effectLst/>
                        <a:latin typeface="+mn-lt"/>
                      </a:endParaRPr>
                    </a:p>
                  </a:txBody>
                  <a:tcPr marL="9525" marR="9525" marT="9525" marB="0" anchor="b"/>
                </a:tc>
              </a:tr>
              <a:tr h="265176">
                <a:tc vMerge="1">
                  <a:txBody>
                    <a:bodyPr/>
                    <a:lstStyle/>
                    <a:p>
                      <a:pPr algn="ctr" fontAlgn="b"/>
                      <a:endParaRPr lang="en-US" sz="1700" b="0" i="0" u="none" strike="noStrike" dirty="0">
                        <a:solidFill>
                          <a:srgbClr val="000000"/>
                        </a:solidFill>
                        <a:effectLst/>
                        <a:latin typeface="+mn-lt"/>
                      </a:endParaRPr>
                    </a:p>
                  </a:txBody>
                  <a:tcPr marL="9525" marR="9525" marT="9525" marB="0" anchor="ctr"/>
                </a:tc>
                <a:tc>
                  <a:txBody>
                    <a:bodyPr/>
                    <a:lstStyle/>
                    <a:p>
                      <a:pPr algn="l" fontAlgn="b"/>
                      <a:r>
                        <a:rPr lang="en-US" sz="1700" u="none" strike="noStrike" dirty="0">
                          <a:effectLst/>
                          <a:latin typeface="+mn-lt"/>
                        </a:rPr>
                        <a:t>Web App – Settings</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a:effectLst/>
                          <a:latin typeface="+mn-lt"/>
                        </a:rPr>
                        <a:t>H</a:t>
                      </a:r>
                      <a:endParaRPr lang="en-US" sz="1700" b="0" i="0" u="none" strike="noStrike">
                        <a:solidFill>
                          <a:srgbClr val="000000"/>
                        </a:solidFill>
                        <a:effectLst/>
                        <a:latin typeface="+mn-lt"/>
                      </a:endParaRPr>
                    </a:p>
                  </a:txBody>
                  <a:tcPr marL="9525" marR="9525" marT="9525" marB="0" anchor="b"/>
                </a:tc>
              </a:tr>
              <a:tr h="265176">
                <a:tc vMerge="1">
                  <a:txBody>
                    <a:bodyPr/>
                    <a:lstStyle/>
                    <a:p>
                      <a:pPr algn="ctr" fontAlgn="b"/>
                      <a:endParaRPr lang="en-US" sz="1700" b="0" i="0" u="none" strike="noStrike" dirty="0">
                        <a:solidFill>
                          <a:srgbClr val="000000"/>
                        </a:solidFill>
                        <a:effectLst/>
                        <a:latin typeface="+mn-lt"/>
                      </a:endParaRPr>
                    </a:p>
                  </a:txBody>
                  <a:tcPr marL="9525" marR="9525" marT="9525" marB="0" anchor="ctr"/>
                </a:tc>
                <a:tc>
                  <a:txBody>
                    <a:bodyPr/>
                    <a:lstStyle/>
                    <a:p>
                      <a:pPr algn="l" fontAlgn="b"/>
                      <a:r>
                        <a:rPr lang="en-US" sz="1700" u="none" strike="noStrike" dirty="0">
                          <a:effectLst/>
                          <a:latin typeface="+mn-lt"/>
                        </a:rPr>
                        <a:t>Load Test</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G</a:t>
                      </a:r>
                      <a:endParaRPr lang="en-US" sz="1700" b="0" i="0" u="none" strike="noStrike" dirty="0">
                        <a:solidFill>
                          <a:srgbClr val="000000"/>
                        </a:solidFill>
                        <a:effectLst/>
                        <a:latin typeface="+mn-lt"/>
                      </a:endParaRPr>
                    </a:p>
                  </a:txBody>
                  <a:tcPr marL="9525" marR="9525" marT="9525" marB="0" anchor="b"/>
                </a:tc>
              </a:tr>
              <a:tr h="265176">
                <a:tc vMerge="1">
                  <a:txBody>
                    <a:bodyPr/>
                    <a:lstStyle/>
                    <a:p>
                      <a:pPr algn="ctr" fontAlgn="b"/>
                      <a:endParaRPr lang="en-US" sz="1700" b="0" i="0" u="none" strike="noStrike" dirty="0">
                        <a:solidFill>
                          <a:srgbClr val="000000"/>
                        </a:solidFill>
                        <a:effectLst/>
                        <a:latin typeface="+mn-lt"/>
                      </a:endParaRPr>
                    </a:p>
                  </a:txBody>
                  <a:tcPr marL="9525" marR="9525" marT="9525" marB="0" anchor="ctr"/>
                </a:tc>
                <a:tc>
                  <a:txBody>
                    <a:bodyPr/>
                    <a:lstStyle/>
                    <a:p>
                      <a:pPr algn="l" fontAlgn="b"/>
                      <a:r>
                        <a:rPr lang="en-US" sz="1700" u="none" strike="noStrike" dirty="0">
                          <a:effectLst/>
                          <a:latin typeface="+mn-lt"/>
                        </a:rPr>
                        <a:t>Insert Outlet Module Data</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a:effectLst/>
                          <a:latin typeface="+mn-lt"/>
                        </a:rPr>
                        <a:t>L</a:t>
                      </a:r>
                      <a:endParaRPr lang="en-US" sz="1700" b="0" i="0" u="none" strike="noStrike">
                        <a:solidFill>
                          <a:srgbClr val="000000"/>
                        </a:solidFill>
                        <a:effectLst/>
                        <a:latin typeface="+mn-lt"/>
                      </a:endParaRPr>
                    </a:p>
                  </a:txBody>
                  <a:tcPr marL="9525" marR="9525" marT="9525" marB="0" anchor="b"/>
                </a:tc>
              </a:tr>
              <a:tr h="265176">
                <a:tc vMerge="1">
                  <a:txBody>
                    <a:bodyPr/>
                    <a:lstStyle/>
                    <a:p>
                      <a:pPr algn="ctr" fontAlgn="b"/>
                      <a:endParaRPr lang="en-US" sz="1700" b="0" i="0" u="none" strike="noStrike" dirty="0">
                        <a:solidFill>
                          <a:srgbClr val="000000"/>
                        </a:solidFill>
                        <a:effectLst/>
                        <a:latin typeface="+mn-lt"/>
                      </a:endParaRPr>
                    </a:p>
                  </a:txBody>
                  <a:tcPr marL="9525" marR="9525" marT="9525" marB="0" anchor="ctr"/>
                </a:tc>
                <a:tc>
                  <a:txBody>
                    <a:bodyPr/>
                    <a:lstStyle/>
                    <a:p>
                      <a:pPr algn="l" fontAlgn="b"/>
                      <a:r>
                        <a:rPr lang="en-US" sz="1700" u="none" strike="noStrike" dirty="0">
                          <a:effectLst/>
                          <a:latin typeface="+mn-lt"/>
                        </a:rPr>
                        <a:t>Insert Outlet Reading Data</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G</a:t>
                      </a:r>
                      <a:endParaRPr lang="en-US" sz="1700" b="0" i="0" u="none" strike="noStrike" dirty="0">
                        <a:solidFill>
                          <a:srgbClr val="000000"/>
                        </a:solidFill>
                        <a:effectLst/>
                        <a:latin typeface="+mn-lt"/>
                      </a:endParaRPr>
                    </a:p>
                  </a:txBody>
                  <a:tcPr marL="9525" marR="9525" marT="9525" marB="0" anchor="b"/>
                </a:tc>
              </a:tr>
              <a:tr h="265176">
                <a:tc vMerge="1">
                  <a:txBody>
                    <a:bodyPr/>
                    <a:lstStyle/>
                    <a:p>
                      <a:pPr algn="ctr" fontAlgn="b"/>
                      <a:endParaRPr lang="en-US" sz="1700" b="0" i="0" u="none" strike="noStrike" dirty="0">
                        <a:solidFill>
                          <a:srgbClr val="000000"/>
                        </a:solidFill>
                        <a:effectLst/>
                        <a:latin typeface="+mn-lt"/>
                      </a:endParaRPr>
                    </a:p>
                  </a:txBody>
                  <a:tcPr marL="9525" marR="9525" marT="9525" marB="0" anchor="ctr"/>
                </a:tc>
                <a:tc>
                  <a:txBody>
                    <a:bodyPr/>
                    <a:lstStyle/>
                    <a:p>
                      <a:pPr algn="l" fontAlgn="b"/>
                      <a:r>
                        <a:rPr lang="en-US" sz="1700" b="0" i="0" u="none" strike="noStrike" dirty="0" smtClean="0">
                          <a:solidFill>
                            <a:srgbClr val="000000"/>
                          </a:solidFill>
                          <a:effectLst/>
                          <a:latin typeface="+mn-lt"/>
                        </a:rPr>
                        <a:t>Compression </a:t>
                      </a:r>
                      <a:r>
                        <a:rPr lang="en-US" sz="1700" b="0" i="0" u="none" strike="noStrike" dirty="0">
                          <a:solidFill>
                            <a:srgbClr val="000000"/>
                          </a:solidFill>
                          <a:effectLst/>
                          <a:latin typeface="+mn-lt"/>
                        </a:rPr>
                        <a:t>of Data</a:t>
                      </a:r>
                    </a:p>
                  </a:txBody>
                  <a:tcPr marL="9525" marR="9525" marT="9525" marB="0" anchor="b"/>
                </a:tc>
                <a:tc>
                  <a:txBody>
                    <a:bodyPr/>
                    <a:lstStyle/>
                    <a:p>
                      <a:pPr algn="l" fontAlgn="b"/>
                      <a:r>
                        <a:rPr lang="en-US" sz="1700" b="0" i="0" u="none" strike="noStrike" dirty="0">
                          <a:solidFill>
                            <a:srgbClr val="000000"/>
                          </a:solidFill>
                          <a:effectLst/>
                          <a:latin typeface="+mn-lt"/>
                        </a:rPr>
                        <a:t>G,H</a:t>
                      </a:r>
                    </a:p>
                  </a:txBody>
                  <a:tcPr marL="9525" marR="9525" marT="9525" marB="0" anchor="b"/>
                </a:tc>
              </a:tr>
              <a:tr h="265176">
                <a:tc rowSpan="7">
                  <a:txBody>
                    <a:bodyPr/>
                    <a:lstStyle/>
                    <a:p>
                      <a:pPr algn="ctr" fontAlgn="b"/>
                      <a:r>
                        <a:rPr lang="en-US" sz="1700" b="0" i="0" u="none" strike="noStrike" dirty="0">
                          <a:solidFill>
                            <a:srgbClr val="000000"/>
                          </a:solidFill>
                          <a:effectLst/>
                          <a:latin typeface="+mn-lt"/>
                        </a:rPr>
                        <a:t>Integration Tests</a:t>
                      </a:r>
                    </a:p>
                  </a:txBody>
                  <a:tcPr marL="9525" marR="9525" marT="9525" marB="0" anchor="ctr"/>
                </a:tc>
                <a:tc>
                  <a:txBody>
                    <a:bodyPr/>
                    <a:lstStyle/>
                    <a:p>
                      <a:pPr algn="l" fontAlgn="b"/>
                      <a:r>
                        <a:rPr lang="en-US" sz="1700" b="0" i="0" u="none" strike="noStrike" dirty="0">
                          <a:solidFill>
                            <a:srgbClr val="000000"/>
                          </a:solidFill>
                          <a:effectLst/>
                          <a:latin typeface="+mn-lt"/>
                        </a:rPr>
                        <a:t>Voltage Sense With Controller</a:t>
                      </a:r>
                    </a:p>
                  </a:txBody>
                  <a:tcPr marL="9525" marR="9525" marT="9525" marB="0" anchor="b"/>
                </a:tc>
                <a:tc>
                  <a:txBody>
                    <a:bodyPr/>
                    <a:lstStyle/>
                    <a:p>
                      <a:pPr algn="l" fontAlgn="b"/>
                      <a:r>
                        <a:rPr lang="en-US" sz="1700" b="0" i="0" u="none" strike="noStrike">
                          <a:solidFill>
                            <a:srgbClr val="000000"/>
                          </a:solidFill>
                          <a:effectLst/>
                          <a:latin typeface="+mn-lt"/>
                        </a:rPr>
                        <a:t>F</a:t>
                      </a:r>
                    </a:p>
                  </a:txBody>
                  <a:tcPr marL="9525" marR="9525" marT="9525" marB="0" anchor="b"/>
                </a:tc>
              </a:tr>
              <a:tr h="265176">
                <a:tc vMerge="1">
                  <a:txBody>
                    <a:bodyPr/>
                    <a:lstStyle/>
                    <a:p>
                      <a:pPr algn="l" fontAlgn="b"/>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b="0" i="0" u="none" strike="noStrike" dirty="0">
                          <a:solidFill>
                            <a:srgbClr val="000000"/>
                          </a:solidFill>
                          <a:effectLst/>
                          <a:latin typeface="+mn-lt"/>
                        </a:rPr>
                        <a:t>Current Sense With Controller</a:t>
                      </a:r>
                    </a:p>
                  </a:txBody>
                  <a:tcPr marL="9525" marR="9525" marT="9525" marB="0" anchor="b"/>
                </a:tc>
                <a:tc>
                  <a:txBody>
                    <a:bodyPr/>
                    <a:lstStyle/>
                    <a:p>
                      <a:pPr algn="l" fontAlgn="b"/>
                      <a:r>
                        <a:rPr lang="en-US" sz="1700" b="0" i="0" u="none" strike="noStrike">
                          <a:solidFill>
                            <a:srgbClr val="000000"/>
                          </a:solidFill>
                          <a:effectLst/>
                          <a:latin typeface="+mn-lt"/>
                        </a:rPr>
                        <a:t>F</a:t>
                      </a:r>
                    </a:p>
                  </a:txBody>
                  <a:tcPr marL="9525" marR="9525" marT="9525" marB="0" anchor="b"/>
                </a:tc>
              </a:tr>
              <a:tr h="265176">
                <a:tc vMerge="1">
                  <a:txBody>
                    <a:bodyPr/>
                    <a:lstStyle/>
                    <a:p>
                      <a:pPr algn="l" fontAlgn="b"/>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b="0" i="0" u="none" strike="noStrike" dirty="0">
                          <a:solidFill>
                            <a:srgbClr val="000000"/>
                          </a:solidFill>
                          <a:effectLst/>
                          <a:latin typeface="+mn-lt"/>
                        </a:rPr>
                        <a:t>Load Switch With Controller</a:t>
                      </a:r>
                    </a:p>
                  </a:txBody>
                  <a:tcPr marL="9525" marR="9525" marT="9525" marB="0" anchor="b"/>
                </a:tc>
                <a:tc>
                  <a:txBody>
                    <a:bodyPr/>
                    <a:lstStyle/>
                    <a:p>
                      <a:pPr algn="l" fontAlgn="b"/>
                      <a:r>
                        <a:rPr lang="en-US" sz="1700" b="0" i="0" u="none" strike="noStrike">
                          <a:solidFill>
                            <a:srgbClr val="000000"/>
                          </a:solidFill>
                          <a:effectLst/>
                          <a:latin typeface="+mn-lt"/>
                        </a:rPr>
                        <a:t>E</a:t>
                      </a:r>
                    </a:p>
                  </a:txBody>
                  <a:tcPr marL="9525" marR="9525" marT="9525" marB="0" anchor="b"/>
                </a:tc>
              </a:tr>
              <a:tr h="265176">
                <a:tc vMerge="1">
                  <a:txBody>
                    <a:bodyPr/>
                    <a:lstStyle/>
                    <a:p>
                      <a:pPr algn="l" fontAlgn="b"/>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b="0" i="0" u="none" strike="noStrike" dirty="0">
                          <a:solidFill>
                            <a:srgbClr val="000000"/>
                          </a:solidFill>
                          <a:effectLst/>
                          <a:latin typeface="+mn-lt"/>
                        </a:rPr>
                        <a:t>PCB Testing</a:t>
                      </a:r>
                    </a:p>
                  </a:txBody>
                  <a:tcPr marL="9525" marR="9525" marT="9525" marB="0" anchor="b"/>
                </a:tc>
                <a:tc>
                  <a:txBody>
                    <a:bodyPr/>
                    <a:lstStyle/>
                    <a:p>
                      <a:pPr algn="l" fontAlgn="b"/>
                      <a:r>
                        <a:rPr lang="en-US" sz="1700" b="0" i="0" u="none" strike="noStrike">
                          <a:solidFill>
                            <a:srgbClr val="000000"/>
                          </a:solidFill>
                          <a:effectLst/>
                          <a:latin typeface="+mn-lt"/>
                        </a:rPr>
                        <a:t>I</a:t>
                      </a:r>
                    </a:p>
                  </a:txBody>
                  <a:tcPr marL="9525" marR="9525" marT="9525" marB="0" anchor="b"/>
                </a:tc>
              </a:tr>
              <a:tr h="265176">
                <a:tc vMerge="1">
                  <a:txBody>
                    <a:bodyPr/>
                    <a:lstStyle/>
                    <a:p>
                      <a:pPr algn="l" fontAlgn="b"/>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b="0" i="0" u="none" strike="noStrike" dirty="0">
                          <a:solidFill>
                            <a:srgbClr val="000000"/>
                          </a:solidFill>
                          <a:effectLst/>
                          <a:latin typeface="+mn-lt"/>
                        </a:rPr>
                        <a:t>Receive Database Information</a:t>
                      </a:r>
                    </a:p>
                  </a:txBody>
                  <a:tcPr marL="9525" marR="9525" marT="9525" marB="0" anchor="b"/>
                </a:tc>
                <a:tc>
                  <a:txBody>
                    <a:bodyPr/>
                    <a:lstStyle/>
                    <a:p>
                      <a:pPr algn="l" fontAlgn="b"/>
                      <a:r>
                        <a:rPr lang="en-US" sz="1700" b="0" i="0" u="none" strike="noStrike">
                          <a:solidFill>
                            <a:srgbClr val="000000"/>
                          </a:solidFill>
                          <a:effectLst/>
                          <a:latin typeface="+mn-lt"/>
                        </a:rPr>
                        <a:t>G</a:t>
                      </a:r>
                    </a:p>
                  </a:txBody>
                  <a:tcPr marL="9525" marR="9525" marT="9525" marB="0" anchor="b"/>
                </a:tc>
              </a:tr>
              <a:tr h="265176">
                <a:tc vMerge="1">
                  <a:txBody>
                    <a:bodyPr/>
                    <a:lstStyle/>
                    <a:p>
                      <a:pPr algn="l" fontAlgn="b"/>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b="0" i="0" u="none" strike="noStrike" dirty="0">
                          <a:solidFill>
                            <a:srgbClr val="000000"/>
                          </a:solidFill>
                          <a:effectLst/>
                          <a:latin typeface="+mn-lt"/>
                        </a:rPr>
                        <a:t>Send Database Information</a:t>
                      </a:r>
                    </a:p>
                  </a:txBody>
                  <a:tcPr marL="9525" marR="9525" marT="9525" marB="0" anchor="b"/>
                </a:tc>
                <a:tc>
                  <a:txBody>
                    <a:bodyPr/>
                    <a:lstStyle/>
                    <a:p>
                      <a:pPr algn="l" fontAlgn="b"/>
                      <a:r>
                        <a:rPr lang="en-US" sz="1700" b="0" i="0" u="none" strike="noStrike">
                          <a:solidFill>
                            <a:srgbClr val="000000"/>
                          </a:solidFill>
                          <a:effectLst/>
                          <a:latin typeface="+mn-lt"/>
                        </a:rPr>
                        <a:t>G</a:t>
                      </a:r>
                    </a:p>
                  </a:txBody>
                  <a:tcPr marL="9525" marR="9525" marT="9525" marB="0" anchor="b"/>
                </a:tc>
              </a:tr>
              <a:tr h="265176">
                <a:tc vMerge="1">
                  <a:txBody>
                    <a:bodyPr/>
                    <a:lstStyle/>
                    <a:p>
                      <a:pPr algn="l" fontAlgn="b"/>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b="0" i="0" u="none" strike="noStrike" dirty="0">
                          <a:solidFill>
                            <a:srgbClr val="000000"/>
                          </a:solidFill>
                          <a:effectLst/>
                          <a:latin typeface="+mn-lt"/>
                        </a:rPr>
                        <a:t>Requesting Real-Time Readings</a:t>
                      </a:r>
                    </a:p>
                  </a:txBody>
                  <a:tcPr marL="9525" marR="9525" marT="9525" marB="0" anchor="b"/>
                </a:tc>
                <a:tc>
                  <a:txBody>
                    <a:bodyPr/>
                    <a:lstStyle/>
                    <a:p>
                      <a:pPr algn="l" fontAlgn="b"/>
                      <a:r>
                        <a:rPr lang="en-US" sz="1700" b="0" i="0" u="none" strike="noStrike" dirty="0">
                          <a:solidFill>
                            <a:srgbClr val="000000"/>
                          </a:solidFill>
                          <a:effectLst/>
                          <a:latin typeface="+mn-lt"/>
                        </a:rPr>
                        <a:t>G,H</a:t>
                      </a:r>
                    </a:p>
                  </a:txBody>
                  <a:tcPr marL="9525" marR="9525" marT="9525" marB="0" anchor="b"/>
                </a:tc>
              </a:tr>
            </a:tbl>
          </a:graphicData>
        </a:graphic>
      </p:graphicFrame>
      <p:sp>
        <p:nvSpPr>
          <p:cNvPr id="3" name="Slide Number Placeholder 2"/>
          <p:cNvSpPr>
            <a:spLocks noGrp="1"/>
          </p:cNvSpPr>
          <p:nvPr>
            <p:ph type="sldNum" sz="quarter" idx="12"/>
          </p:nvPr>
        </p:nvSpPr>
        <p:spPr/>
        <p:txBody>
          <a:bodyPr/>
          <a:lstStyle/>
          <a:p>
            <a:fld id="{D57F1E4F-1CFF-5643-939E-02111984F565}" type="slidenum">
              <a:rPr lang="en-US" smtClean="0"/>
              <a:t>67</a:t>
            </a:fld>
            <a:endParaRPr lang="en-US" dirty="0"/>
          </a:p>
        </p:txBody>
      </p:sp>
    </p:spTree>
    <p:extLst>
      <p:ext uri="{BB962C8B-B14F-4D97-AF65-F5344CB8AC3E}">
        <p14:creationId xmlns:p14="http://schemas.microsoft.com/office/powerpoint/2010/main" val="10830235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525745086"/>
              </p:ext>
            </p:extLst>
          </p:nvPr>
        </p:nvGraphicFramePr>
        <p:xfrm>
          <a:off x="838200" y="1690684"/>
          <a:ext cx="10515600" cy="2954655"/>
        </p:xfrm>
        <a:graphic>
          <a:graphicData uri="http://schemas.openxmlformats.org/drawingml/2006/table">
            <a:tbl>
              <a:tblPr>
                <a:tableStyleId>{5C22544A-7EE6-4342-B048-85BDC9FD1C3A}</a:tableStyleId>
              </a:tblPr>
              <a:tblGrid>
                <a:gridCol w="2607909"/>
                <a:gridCol w="4845376"/>
                <a:gridCol w="3062315"/>
              </a:tblGrid>
              <a:tr h="0">
                <a:tc>
                  <a:txBody>
                    <a:bodyPr/>
                    <a:lstStyle/>
                    <a:p>
                      <a:pPr algn="ctr" fontAlgn="b"/>
                      <a:r>
                        <a:rPr lang="en-US" sz="1700" b="1" u="none" strike="noStrike" dirty="0">
                          <a:effectLst/>
                          <a:latin typeface="+mn-lt"/>
                        </a:rPr>
                        <a:t>Test Type</a:t>
                      </a:r>
                      <a:endParaRPr lang="en-US" sz="1700" b="1" i="0" u="none" strike="noStrike" dirty="0">
                        <a:solidFill>
                          <a:srgbClr val="000000"/>
                        </a:solidFill>
                        <a:effectLst/>
                        <a:latin typeface="+mn-lt"/>
                      </a:endParaRPr>
                    </a:p>
                  </a:txBody>
                  <a:tcPr marL="9525" marR="9525" marT="9525" marB="0" anchor="ctr"/>
                </a:tc>
                <a:tc>
                  <a:txBody>
                    <a:bodyPr/>
                    <a:lstStyle/>
                    <a:p>
                      <a:pPr algn="ctr" fontAlgn="b"/>
                      <a:r>
                        <a:rPr lang="en-US" sz="1700" b="1" u="none" strike="noStrike" dirty="0">
                          <a:effectLst/>
                          <a:latin typeface="+mn-lt"/>
                        </a:rPr>
                        <a:t>Test Name</a:t>
                      </a:r>
                      <a:endParaRPr lang="en-US" sz="1700" b="1" i="0" u="none" strike="noStrike" dirty="0">
                        <a:solidFill>
                          <a:srgbClr val="000000"/>
                        </a:solidFill>
                        <a:effectLst/>
                        <a:latin typeface="+mn-lt"/>
                      </a:endParaRPr>
                    </a:p>
                  </a:txBody>
                  <a:tcPr marL="9525" marR="9525" marT="9525" marB="0" anchor="b"/>
                </a:tc>
                <a:tc>
                  <a:txBody>
                    <a:bodyPr/>
                    <a:lstStyle/>
                    <a:p>
                      <a:pPr algn="ctr" fontAlgn="b"/>
                      <a:r>
                        <a:rPr lang="en-US" sz="1700" b="1" u="none" strike="noStrike" dirty="0">
                          <a:effectLst/>
                          <a:latin typeface="+mn-lt"/>
                        </a:rPr>
                        <a:t>Engineering Requirements</a:t>
                      </a:r>
                      <a:endParaRPr lang="en-US" sz="1700" b="1" i="0" u="none" strike="noStrike" dirty="0">
                        <a:solidFill>
                          <a:srgbClr val="000000"/>
                        </a:solidFill>
                        <a:effectLst/>
                        <a:latin typeface="+mn-lt"/>
                      </a:endParaRPr>
                    </a:p>
                  </a:txBody>
                  <a:tcPr marL="9525" marR="9525" marT="9525" marB="0" anchor="b"/>
                </a:tc>
              </a:tr>
              <a:tr h="0">
                <a:tc rowSpan="10">
                  <a:txBody>
                    <a:bodyPr/>
                    <a:lstStyle/>
                    <a:p>
                      <a:pPr algn="ctr" fontAlgn="b"/>
                      <a:r>
                        <a:rPr lang="en-US" sz="1700" u="none" strike="noStrike" dirty="0">
                          <a:effectLst/>
                          <a:latin typeface="+mn-lt"/>
                        </a:rPr>
                        <a:t>Acceptance Tests</a:t>
                      </a:r>
                      <a:endParaRPr lang="en-US" sz="1700" b="0" i="0" u="none" strike="noStrike" dirty="0">
                        <a:solidFill>
                          <a:srgbClr val="000000"/>
                        </a:solidFill>
                        <a:effectLst/>
                        <a:latin typeface="+mn-lt"/>
                      </a:endParaRPr>
                    </a:p>
                  </a:txBody>
                  <a:tcPr marL="9525" marR="9525" marT="9525" marB="0" anchor="ctr"/>
                </a:tc>
                <a:tc>
                  <a:txBody>
                    <a:bodyPr/>
                    <a:lstStyle/>
                    <a:p>
                      <a:pPr algn="l" fontAlgn="b"/>
                      <a:r>
                        <a:rPr lang="en-US" sz="1700" u="none" strike="noStrike" dirty="0">
                          <a:effectLst/>
                          <a:latin typeface="+mn-lt"/>
                        </a:rPr>
                        <a:t>Module Costs</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A</a:t>
                      </a:r>
                      <a:endParaRPr lang="en-US" sz="1700" b="0" i="0" u="none" strike="noStrike" dirty="0">
                        <a:solidFill>
                          <a:srgbClr val="000000"/>
                        </a:solidFill>
                        <a:effectLst/>
                        <a:latin typeface="+mn-lt"/>
                      </a:endParaRPr>
                    </a:p>
                  </a:txBody>
                  <a:tcPr marL="9525" marR="9525" marT="9525" marB="0" anchor="b"/>
                </a:tc>
              </a:tr>
              <a:tr h="0">
                <a:tc vMerge="1">
                  <a:txBody>
                    <a:bodyPr/>
                    <a:lstStyle/>
                    <a:p>
                      <a:pPr algn="l" fontAlgn="b"/>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Short Installation Time</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a:effectLst/>
                          <a:latin typeface="+mn-lt"/>
                        </a:rPr>
                        <a:t>B</a:t>
                      </a:r>
                      <a:endParaRPr lang="en-US" sz="1700" b="0" i="0" u="none" strike="noStrike">
                        <a:solidFill>
                          <a:srgbClr val="000000"/>
                        </a:solidFill>
                        <a:effectLst/>
                        <a:latin typeface="+mn-lt"/>
                      </a:endParaRPr>
                    </a:p>
                  </a:txBody>
                  <a:tcPr marL="9525" marR="9525" marT="9525" marB="0" anchor="b"/>
                </a:tc>
              </a:tr>
              <a:tr h="0">
                <a:tc vMerge="1">
                  <a:txBody>
                    <a:bodyPr/>
                    <a:lstStyle/>
                    <a:p>
                      <a:pPr algn="l" fontAlgn="b"/>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Power Measurement Accuracy Test</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F</a:t>
                      </a:r>
                      <a:endParaRPr lang="en-US" sz="1700" b="0" i="0" u="none" strike="noStrike" dirty="0">
                        <a:solidFill>
                          <a:srgbClr val="000000"/>
                        </a:solidFill>
                        <a:effectLst/>
                        <a:latin typeface="+mn-lt"/>
                      </a:endParaRPr>
                    </a:p>
                  </a:txBody>
                  <a:tcPr marL="9525" marR="9525" marT="9525" marB="0" anchor="b"/>
                </a:tc>
              </a:tr>
              <a:tr h="0">
                <a:tc vMerge="1">
                  <a:txBody>
                    <a:bodyPr/>
                    <a:lstStyle/>
                    <a:p>
                      <a:pPr algn="l" fontAlgn="b"/>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Usability Test</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a:effectLst/>
                          <a:latin typeface="+mn-lt"/>
                        </a:rPr>
                        <a:t>H</a:t>
                      </a:r>
                      <a:endParaRPr lang="en-US" sz="1700" b="0" i="0" u="none" strike="noStrike">
                        <a:solidFill>
                          <a:srgbClr val="000000"/>
                        </a:solidFill>
                        <a:effectLst/>
                        <a:latin typeface="+mn-lt"/>
                      </a:endParaRPr>
                    </a:p>
                  </a:txBody>
                  <a:tcPr marL="9525" marR="9525" marT="9525" marB="0" anchor="b"/>
                </a:tc>
              </a:tr>
              <a:tr h="0">
                <a:tc vMerge="1">
                  <a:txBody>
                    <a:bodyPr/>
                    <a:lstStyle/>
                    <a:p>
                      <a:pPr algn="l" fontAlgn="b"/>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Outlet Module Sizing</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J</a:t>
                      </a:r>
                      <a:endParaRPr lang="en-US" sz="1700" b="0" i="0" u="none" strike="noStrike" dirty="0">
                        <a:solidFill>
                          <a:srgbClr val="000000"/>
                        </a:solidFill>
                        <a:effectLst/>
                        <a:latin typeface="+mn-lt"/>
                      </a:endParaRPr>
                    </a:p>
                  </a:txBody>
                  <a:tcPr marL="9525" marR="9525" marT="9525" marB="0" anchor="b"/>
                </a:tc>
              </a:tr>
              <a:tr h="0">
                <a:tc vMerge="1">
                  <a:txBody>
                    <a:bodyPr/>
                    <a:lstStyle/>
                    <a:p>
                      <a:pPr algn="l" fontAlgn="b"/>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Load Testing</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a:effectLst/>
                          <a:latin typeface="+mn-lt"/>
                        </a:rPr>
                        <a:t>G</a:t>
                      </a:r>
                      <a:endParaRPr lang="en-US" sz="1700" b="0" i="0" u="none" strike="noStrike">
                        <a:solidFill>
                          <a:srgbClr val="000000"/>
                        </a:solidFill>
                        <a:effectLst/>
                        <a:latin typeface="+mn-lt"/>
                      </a:endParaRPr>
                    </a:p>
                  </a:txBody>
                  <a:tcPr marL="9525" marR="9525" marT="9525" marB="0" anchor="b"/>
                </a:tc>
              </a:tr>
              <a:tr h="0">
                <a:tc vMerge="1">
                  <a:txBody>
                    <a:bodyPr/>
                    <a:lstStyle/>
                    <a:p>
                      <a:pPr algn="l" fontAlgn="b"/>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Schedule testing</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a:effectLst/>
                          <a:latin typeface="+mn-lt"/>
                        </a:rPr>
                        <a:t>M</a:t>
                      </a:r>
                      <a:endParaRPr lang="en-US" sz="1700" b="0" i="0" u="none" strike="noStrike">
                        <a:solidFill>
                          <a:srgbClr val="000000"/>
                        </a:solidFill>
                        <a:effectLst/>
                        <a:latin typeface="+mn-lt"/>
                      </a:endParaRPr>
                    </a:p>
                  </a:txBody>
                  <a:tcPr marL="9525" marR="9525" marT="9525" marB="0" anchor="b"/>
                </a:tc>
              </a:tr>
              <a:tr h="0">
                <a:tc vMerge="1">
                  <a:txBody>
                    <a:bodyPr/>
                    <a:lstStyle/>
                    <a:p>
                      <a:pPr algn="l" fontAlgn="b"/>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Remote Tests</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a:effectLst/>
                          <a:latin typeface="+mn-lt"/>
                        </a:rPr>
                        <a:t>G</a:t>
                      </a:r>
                      <a:endParaRPr lang="en-US" sz="1700" b="0" i="0" u="none" strike="noStrike">
                        <a:solidFill>
                          <a:srgbClr val="000000"/>
                        </a:solidFill>
                        <a:effectLst/>
                        <a:latin typeface="+mn-lt"/>
                      </a:endParaRPr>
                    </a:p>
                  </a:txBody>
                  <a:tcPr marL="9525" marR="9525" marT="9525" marB="0" anchor="b"/>
                </a:tc>
              </a:tr>
              <a:tr h="0">
                <a:tc vMerge="1">
                  <a:txBody>
                    <a:bodyPr/>
                    <a:lstStyle/>
                    <a:p>
                      <a:pPr algn="l" fontAlgn="b"/>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High Pot Testing</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a:effectLst/>
                          <a:latin typeface="+mn-lt"/>
                        </a:rPr>
                        <a:t>D</a:t>
                      </a:r>
                      <a:endParaRPr lang="en-US" sz="1700" b="0" i="0" u="none" strike="noStrike">
                        <a:solidFill>
                          <a:srgbClr val="000000"/>
                        </a:solidFill>
                        <a:effectLst/>
                        <a:latin typeface="+mn-lt"/>
                      </a:endParaRPr>
                    </a:p>
                  </a:txBody>
                  <a:tcPr marL="9525" marR="9525" marT="9525" marB="0" anchor="b"/>
                </a:tc>
              </a:tr>
              <a:tr h="0">
                <a:tc vMerge="1">
                  <a:txBody>
                    <a:bodyPr/>
                    <a:lstStyle/>
                    <a:p>
                      <a:pPr algn="l" fontAlgn="b"/>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Power Line Transient Survival</a:t>
                      </a:r>
                      <a:endParaRPr lang="en-US" sz="1700" b="0" i="0" u="none" strike="noStrike" dirty="0">
                        <a:solidFill>
                          <a:srgbClr val="000000"/>
                        </a:solidFill>
                        <a:effectLst/>
                        <a:latin typeface="+mn-lt"/>
                      </a:endParaRPr>
                    </a:p>
                  </a:txBody>
                  <a:tcPr marL="9525" marR="9525" marT="9525" marB="0" anchor="b"/>
                </a:tc>
                <a:tc>
                  <a:txBody>
                    <a:bodyPr/>
                    <a:lstStyle/>
                    <a:p>
                      <a:pPr algn="l" fontAlgn="b"/>
                      <a:r>
                        <a:rPr lang="en-US" sz="1700" u="none" strike="noStrike" dirty="0">
                          <a:effectLst/>
                          <a:latin typeface="+mn-lt"/>
                        </a:rPr>
                        <a:t>C</a:t>
                      </a:r>
                      <a:endParaRPr lang="en-US" sz="1700" b="0" i="0" u="none" strike="noStrike" dirty="0">
                        <a:solidFill>
                          <a:srgbClr val="000000"/>
                        </a:solidFill>
                        <a:effectLst/>
                        <a:latin typeface="+mn-lt"/>
                      </a:endParaRPr>
                    </a:p>
                  </a:txBody>
                  <a:tcPr marL="9525" marR="9525" marT="9525" marB="0" anchor="b"/>
                </a:tc>
              </a:tr>
            </a:tbl>
          </a:graphicData>
        </a:graphic>
      </p:graphicFrame>
      <p:sp>
        <p:nvSpPr>
          <p:cNvPr id="3" name="Slide Number Placeholder 2"/>
          <p:cNvSpPr>
            <a:spLocks noGrp="1"/>
          </p:cNvSpPr>
          <p:nvPr>
            <p:ph type="sldNum" sz="quarter" idx="12"/>
          </p:nvPr>
        </p:nvSpPr>
        <p:spPr/>
        <p:txBody>
          <a:bodyPr/>
          <a:lstStyle/>
          <a:p>
            <a:fld id="{D57F1E4F-1CFF-5643-939E-02111984F565}" type="slidenum">
              <a:rPr lang="en-US" smtClean="0"/>
              <a:t>68</a:t>
            </a:fld>
            <a:endParaRPr lang="en-US" dirty="0"/>
          </a:p>
        </p:txBody>
      </p:sp>
    </p:spTree>
    <p:extLst>
      <p:ext uri="{BB962C8B-B14F-4D97-AF65-F5344CB8AC3E}">
        <p14:creationId xmlns:p14="http://schemas.microsoft.com/office/powerpoint/2010/main" val="27664263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3" name="Content Placeholder 2"/>
          <p:cNvSpPr>
            <a:spLocks noGrp="1"/>
          </p:cNvSpPr>
          <p:nvPr>
            <p:ph idx="1"/>
          </p:nvPr>
        </p:nvSpPr>
        <p:spPr>
          <a:xfrm rot="21361291">
            <a:off x="1034451" y="661988"/>
            <a:ext cx="10820400" cy="3471863"/>
          </a:xfrm>
        </p:spPr>
        <p:txBody>
          <a:bodyPr>
            <a:noAutofit/>
          </a:bodyPr>
          <a:lstStyle/>
          <a:p>
            <a:pPr marL="0" indent="0">
              <a:buNone/>
            </a:pPr>
            <a:r>
              <a:rPr lang="en-US" sz="18000" dirty="0" smtClean="0"/>
              <a:t>Questions?</a:t>
            </a:r>
            <a:endParaRPr lang="en-US" sz="18000"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896" y="3028951"/>
            <a:ext cx="11214207" cy="3553798"/>
          </a:xfrm>
          <a:prstGeom prst="rect">
            <a:avLst/>
          </a:prstGeom>
        </p:spPr>
      </p:pic>
      <p:sp>
        <p:nvSpPr>
          <p:cNvPr id="5" name="Slide Number Placeholder 4"/>
          <p:cNvSpPr>
            <a:spLocks noGrp="1"/>
          </p:cNvSpPr>
          <p:nvPr>
            <p:ph type="sldNum" sz="quarter" idx="12"/>
          </p:nvPr>
        </p:nvSpPr>
        <p:spPr/>
        <p:txBody>
          <a:bodyPr/>
          <a:lstStyle/>
          <a:p>
            <a:fld id="{D57F1E4F-1CFF-5643-939E-02111984F565}" type="slidenum">
              <a:rPr lang="en-US" smtClean="0"/>
              <a:t>69</a:t>
            </a:fld>
            <a:endParaRPr lang="en-US" dirty="0"/>
          </a:p>
        </p:txBody>
      </p:sp>
    </p:spTree>
    <p:extLst>
      <p:ext uri="{BB962C8B-B14F-4D97-AF65-F5344CB8AC3E}">
        <p14:creationId xmlns:p14="http://schemas.microsoft.com/office/powerpoint/2010/main" val="1089291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Engineering Specifications</a:t>
            </a:r>
          </a:p>
        </p:txBody>
      </p:sp>
      <p:graphicFrame>
        <p:nvGraphicFramePr>
          <p:cNvPr id="4" name="Table 3"/>
          <p:cNvGraphicFramePr>
            <a:graphicFrameLocks noGrp="1"/>
          </p:cNvGraphicFramePr>
          <p:nvPr>
            <p:extLst>
              <p:ext uri="{D42A27DB-BD31-4B8C-83A1-F6EECF244321}">
                <p14:modId xmlns:p14="http://schemas.microsoft.com/office/powerpoint/2010/main" val="1280933901"/>
              </p:ext>
            </p:extLst>
          </p:nvPr>
        </p:nvGraphicFramePr>
        <p:xfrm>
          <a:off x="646111" y="1581150"/>
          <a:ext cx="10841039" cy="3610646"/>
        </p:xfrm>
        <a:graphic>
          <a:graphicData uri="http://schemas.openxmlformats.org/drawingml/2006/table">
            <a:tbl>
              <a:tblPr/>
              <a:tblGrid>
                <a:gridCol w="1697039"/>
                <a:gridCol w="304800"/>
                <a:gridCol w="4152900"/>
                <a:gridCol w="4686300"/>
              </a:tblGrid>
              <a:tr h="679386">
                <a:tc>
                  <a:txBody>
                    <a:bodyPr/>
                    <a:lstStyle/>
                    <a:p>
                      <a:pPr algn="ctr" rtl="0" fontAlgn="t">
                        <a:spcBef>
                          <a:spcPts val="0"/>
                        </a:spcBef>
                        <a:spcAft>
                          <a:spcPts val="0"/>
                        </a:spcAft>
                      </a:pPr>
                      <a:r>
                        <a:rPr lang="en-US" sz="1700" b="1" i="0" u="none" strike="noStrike" dirty="0">
                          <a:solidFill>
                            <a:schemeClr val="tx1"/>
                          </a:solidFill>
                          <a:effectLst/>
                          <a:latin typeface="+mn-lt"/>
                        </a:rPr>
                        <a:t>Marketing Requirements</a:t>
                      </a:r>
                      <a:endParaRPr lang="en-US" sz="1700" dirty="0">
                        <a:solidFill>
                          <a:schemeClr val="tx1"/>
                        </a:solidFill>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700">
                          <a:solidFill>
                            <a:schemeClr val="tx1"/>
                          </a:solidFill>
                          <a:effectLst/>
                          <a:latin typeface="+mn-l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700" b="1" i="0" u="none" strike="noStrike">
                          <a:solidFill>
                            <a:schemeClr val="tx1"/>
                          </a:solidFill>
                          <a:effectLst/>
                          <a:latin typeface="+mn-lt"/>
                        </a:rPr>
                        <a:t>Engineering Requirement</a:t>
                      </a:r>
                      <a:endParaRPr lang="en-US" sz="1700">
                        <a:solidFill>
                          <a:schemeClr val="tx1"/>
                        </a:solidFill>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700" b="1" i="0" u="none" strike="noStrike">
                          <a:solidFill>
                            <a:schemeClr val="tx1"/>
                          </a:solidFill>
                          <a:effectLst/>
                          <a:latin typeface="+mn-lt"/>
                        </a:rPr>
                        <a:t>Justification</a:t>
                      </a:r>
                      <a:endParaRPr lang="en-US" sz="1700">
                        <a:solidFill>
                          <a:schemeClr val="tx1"/>
                        </a:solidFill>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948690">
                <a:tc>
                  <a:txBody>
                    <a:bodyPr/>
                    <a:lstStyle/>
                    <a:p>
                      <a:pPr rtl="0" fontAlgn="t">
                        <a:spcBef>
                          <a:spcPts val="0"/>
                        </a:spcBef>
                        <a:spcAft>
                          <a:spcPts val="0"/>
                        </a:spcAft>
                      </a:pPr>
                      <a:r>
                        <a:rPr lang="en-US" sz="1700" b="0" i="0" u="none" strike="noStrike">
                          <a:solidFill>
                            <a:schemeClr val="tx1"/>
                          </a:solidFill>
                          <a:effectLst/>
                          <a:latin typeface="+mn-lt"/>
                        </a:rPr>
                        <a:t>8</a:t>
                      </a:r>
                      <a:endParaRPr lang="en-US" sz="1700">
                        <a:solidFill>
                          <a:schemeClr val="tx1"/>
                        </a:solidFill>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a:solidFill>
                            <a:schemeClr val="tx1"/>
                          </a:solidFill>
                          <a:effectLst/>
                          <a:latin typeface="+mn-lt"/>
                        </a:rPr>
                        <a:t>H</a:t>
                      </a:r>
                      <a:endParaRPr lang="en-US" sz="1700">
                        <a:solidFill>
                          <a:schemeClr val="tx1"/>
                        </a:solidFill>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chemeClr val="tx1"/>
                          </a:solidFill>
                          <a:effectLst/>
                          <a:latin typeface="+mn-lt"/>
                        </a:rPr>
                        <a:t>The user shall be able to understand complete system functionality within an hour.</a:t>
                      </a:r>
                      <a:endParaRPr lang="en-US" sz="1700" dirty="0">
                        <a:solidFill>
                          <a:schemeClr val="tx1"/>
                        </a:solidFill>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chemeClr val="tx1"/>
                          </a:solidFill>
                          <a:effectLst/>
                          <a:latin typeface="+mn-lt"/>
                        </a:rPr>
                        <a:t>Analysis shows that an intuitive interface should require minimal time to operate.</a:t>
                      </a:r>
                      <a:endParaRPr lang="en-US" sz="1700" dirty="0">
                        <a:solidFill>
                          <a:schemeClr val="tx1"/>
                        </a:solidFill>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666750">
                <a:tc>
                  <a:txBody>
                    <a:bodyPr/>
                    <a:lstStyle/>
                    <a:p>
                      <a:pPr rtl="0" fontAlgn="t">
                        <a:spcBef>
                          <a:spcPts val="0"/>
                        </a:spcBef>
                        <a:spcAft>
                          <a:spcPts val="0"/>
                        </a:spcAft>
                      </a:pPr>
                      <a:r>
                        <a:rPr lang="en-US" sz="1700" b="0" i="0" u="none" strike="noStrike">
                          <a:solidFill>
                            <a:schemeClr val="tx1"/>
                          </a:solidFill>
                          <a:effectLst/>
                          <a:latin typeface="+mn-lt"/>
                        </a:rPr>
                        <a:t>4</a:t>
                      </a:r>
                      <a:endParaRPr lang="en-US" sz="1700">
                        <a:solidFill>
                          <a:schemeClr val="tx1"/>
                        </a:solidFill>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a:solidFill>
                            <a:schemeClr val="tx1"/>
                          </a:solidFill>
                          <a:effectLst/>
                          <a:latin typeface="+mn-lt"/>
                        </a:rPr>
                        <a:t>I</a:t>
                      </a:r>
                      <a:endParaRPr lang="en-US" sz="1700">
                        <a:solidFill>
                          <a:schemeClr val="tx1"/>
                        </a:solidFill>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a:solidFill>
                            <a:schemeClr val="tx1"/>
                          </a:solidFill>
                          <a:effectLst/>
                          <a:latin typeface="+mn-lt"/>
                        </a:rPr>
                        <a:t>The system shall use only UL recognized components.</a:t>
                      </a:r>
                      <a:endParaRPr lang="en-US" sz="1700">
                        <a:solidFill>
                          <a:schemeClr val="tx1"/>
                        </a:solidFill>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chemeClr val="tx1"/>
                          </a:solidFill>
                          <a:effectLst/>
                          <a:latin typeface="+mn-lt"/>
                        </a:rPr>
                        <a:t>Safety agency approvals will be required to sell product commercially.</a:t>
                      </a:r>
                      <a:endParaRPr lang="en-US" sz="1700" dirty="0">
                        <a:solidFill>
                          <a:schemeClr val="tx1"/>
                        </a:solidFill>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1225586">
                <a:tc>
                  <a:txBody>
                    <a:bodyPr/>
                    <a:lstStyle/>
                    <a:p>
                      <a:pPr rtl="0" fontAlgn="t">
                        <a:spcBef>
                          <a:spcPts val="0"/>
                        </a:spcBef>
                        <a:spcAft>
                          <a:spcPts val="0"/>
                        </a:spcAft>
                      </a:pPr>
                      <a:r>
                        <a:rPr lang="en-US" sz="1700" b="0" i="0" u="none" strike="noStrike">
                          <a:solidFill>
                            <a:schemeClr val="tx1"/>
                          </a:solidFill>
                          <a:effectLst/>
                          <a:latin typeface="+mn-lt"/>
                        </a:rPr>
                        <a:t>9</a:t>
                      </a:r>
                      <a:endParaRPr lang="en-US" sz="1700">
                        <a:solidFill>
                          <a:schemeClr val="tx1"/>
                        </a:solidFill>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a:solidFill>
                            <a:schemeClr val="tx1"/>
                          </a:solidFill>
                          <a:effectLst/>
                          <a:latin typeface="+mn-lt"/>
                        </a:rPr>
                        <a:t>J</a:t>
                      </a:r>
                      <a:endParaRPr lang="en-US" sz="1700">
                        <a:solidFill>
                          <a:schemeClr val="tx1"/>
                        </a:solidFill>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chemeClr val="tx1"/>
                          </a:solidFill>
                          <a:effectLst/>
                          <a:latin typeface="+mn-lt"/>
                        </a:rPr>
                        <a:t>The </a:t>
                      </a:r>
                      <a:r>
                        <a:rPr lang="en-US" sz="1700" b="0" i="0" u="none" strike="noStrike" dirty="0" smtClean="0">
                          <a:solidFill>
                            <a:schemeClr val="tx1"/>
                          </a:solidFill>
                          <a:effectLst/>
                          <a:latin typeface="+mn-lt"/>
                        </a:rPr>
                        <a:t>production system </a:t>
                      </a:r>
                      <a:r>
                        <a:rPr lang="en-US" sz="1700" b="0" i="0" u="none" strike="noStrike" dirty="0">
                          <a:solidFill>
                            <a:schemeClr val="tx1"/>
                          </a:solidFill>
                          <a:effectLst/>
                          <a:latin typeface="+mn-lt"/>
                        </a:rPr>
                        <a:t>shall be able to fit into current standard electrical outlets.</a:t>
                      </a:r>
                      <a:endParaRPr lang="en-US" sz="1700" dirty="0">
                        <a:solidFill>
                          <a:schemeClr val="tx1"/>
                        </a:solidFill>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chemeClr val="tx1"/>
                          </a:solidFill>
                          <a:effectLst/>
                          <a:latin typeface="+mn-lt"/>
                        </a:rPr>
                        <a:t>To be fully integrated and competitive, the system must be able to replace current outlets.</a:t>
                      </a:r>
                      <a:endParaRPr lang="en-US" sz="1700" dirty="0">
                        <a:solidFill>
                          <a:schemeClr val="tx1"/>
                        </a:solidFill>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3006725" y="185324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Slide Number Placeholder 2"/>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4223031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Specifications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83624833"/>
              </p:ext>
            </p:extLst>
          </p:nvPr>
        </p:nvGraphicFramePr>
        <p:xfrm>
          <a:off x="646111" y="1619249"/>
          <a:ext cx="10841039" cy="4396969"/>
        </p:xfrm>
        <a:graphic>
          <a:graphicData uri="http://schemas.openxmlformats.org/drawingml/2006/table">
            <a:tbl>
              <a:tblPr/>
              <a:tblGrid>
                <a:gridCol w="1582739"/>
                <a:gridCol w="400050"/>
                <a:gridCol w="4229100"/>
                <a:gridCol w="4629150"/>
              </a:tblGrid>
              <a:tr h="704851">
                <a:tc>
                  <a:txBody>
                    <a:bodyPr/>
                    <a:lstStyle/>
                    <a:p>
                      <a:pPr algn="ctr" rtl="0" fontAlgn="t">
                        <a:spcBef>
                          <a:spcPts val="0"/>
                        </a:spcBef>
                        <a:spcAft>
                          <a:spcPts val="0"/>
                        </a:spcAft>
                      </a:pPr>
                      <a:r>
                        <a:rPr lang="en-US" sz="1700" b="1" i="0" u="none" strike="noStrike" dirty="0">
                          <a:solidFill>
                            <a:schemeClr val="tx1"/>
                          </a:solidFill>
                          <a:effectLst/>
                          <a:latin typeface="+mn-lt"/>
                        </a:rPr>
                        <a:t>Marketing Requirements</a:t>
                      </a:r>
                      <a:endParaRPr lang="en-US" sz="1700" dirty="0">
                        <a:solidFill>
                          <a:schemeClr val="tx1"/>
                        </a:solidFill>
                        <a:effectLst/>
                        <a:latin typeface="+mn-lt"/>
                      </a:endParaRPr>
                    </a:p>
                  </a:txBody>
                  <a:tcPr marL="77584" marR="77584" marT="77584" marB="77584">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700">
                          <a:solidFill>
                            <a:schemeClr val="tx1"/>
                          </a:solidFill>
                          <a:effectLst/>
                          <a:latin typeface="+mn-lt"/>
                        </a:rPr>
                        <a:t> </a:t>
                      </a:r>
                    </a:p>
                  </a:txBody>
                  <a:tcPr marL="77584" marR="77584" marT="77584" marB="77584">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700" b="1" i="0" u="none" strike="noStrike" dirty="0">
                          <a:solidFill>
                            <a:schemeClr val="tx1"/>
                          </a:solidFill>
                          <a:effectLst/>
                          <a:latin typeface="+mn-lt"/>
                        </a:rPr>
                        <a:t>Engineering Requirement</a:t>
                      </a:r>
                      <a:endParaRPr lang="en-US" sz="1700" dirty="0">
                        <a:solidFill>
                          <a:schemeClr val="tx1"/>
                        </a:solidFill>
                        <a:effectLst/>
                        <a:latin typeface="+mn-lt"/>
                      </a:endParaRPr>
                    </a:p>
                  </a:txBody>
                  <a:tcPr marL="77584" marR="77584" marT="77584" marB="77584">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700" b="1" i="0" u="none" strike="noStrike" dirty="0">
                          <a:solidFill>
                            <a:schemeClr val="tx1"/>
                          </a:solidFill>
                          <a:effectLst/>
                          <a:latin typeface="+mn-lt"/>
                        </a:rPr>
                        <a:t>Justification</a:t>
                      </a:r>
                      <a:endParaRPr lang="en-US" sz="1700" dirty="0">
                        <a:solidFill>
                          <a:schemeClr val="tx1"/>
                        </a:solidFill>
                        <a:effectLst/>
                        <a:latin typeface="+mn-lt"/>
                      </a:endParaRPr>
                    </a:p>
                  </a:txBody>
                  <a:tcPr marL="77584" marR="77584" marT="77584" marB="77584">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903310">
                <a:tc>
                  <a:txBody>
                    <a:bodyPr/>
                    <a:lstStyle/>
                    <a:p>
                      <a:pPr rtl="0" fontAlgn="t">
                        <a:spcBef>
                          <a:spcPts val="0"/>
                        </a:spcBef>
                        <a:spcAft>
                          <a:spcPts val="0"/>
                        </a:spcAft>
                      </a:pPr>
                      <a:r>
                        <a:rPr lang="en-US" sz="1700" b="0" i="0" u="none" strike="noStrike">
                          <a:solidFill>
                            <a:schemeClr val="tx1"/>
                          </a:solidFill>
                          <a:effectLst/>
                          <a:latin typeface="+mn-lt"/>
                        </a:rPr>
                        <a:t>10</a:t>
                      </a:r>
                      <a:endParaRPr lang="en-US" sz="1700">
                        <a:solidFill>
                          <a:schemeClr val="tx1"/>
                        </a:solidFill>
                        <a:effectLst/>
                        <a:latin typeface="+mn-lt"/>
                      </a:endParaRPr>
                    </a:p>
                  </a:txBody>
                  <a:tcPr marL="77584" marR="77584" marT="77584" marB="77584">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a:solidFill>
                            <a:schemeClr val="tx1"/>
                          </a:solidFill>
                          <a:effectLst/>
                          <a:latin typeface="+mn-lt"/>
                        </a:rPr>
                        <a:t>K</a:t>
                      </a:r>
                      <a:endParaRPr lang="en-US" sz="1700">
                        <a:solidFill>
                          <a:schemeClr val="tx1"/>
                        </a:solidFill>
                        <a:effectLst/>
                        <a:latin typeface="+mn-lt"/>
                      </a:endParaRPr>
                    </a:p>
                  </a:txBody>
                  <a:tcPr marL="77584" marR="77584" marT="77584" marB="77584">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a:solidFill>
                            <a:schemeClr val="tx1"/>
                          </a:solidFill>
                          <a:effectLst/>
                          <a:latin typeface="+mn-lt"/>
                        </a:rPr>
                        <a:t>The system shall have greater than 95% efficiency at maximum rated load.</a:t>
                      </a:r>
                      <a:endParaRPr lang="en-US" sz="1700">
                        <a:solidFill>
                          <a:schemeClr val="tx1"/>
                        </a:solidFill>
                        <a:effectLst/>
                        <a:latin typeface="+mn-lt"/>
                      </a:endParaRPr>
                    </a:p>
                  </a:txBody>
                  <a:tcPr marL="77584" marR="77584" marT="77584" marB="77584">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chemeClr val="tx1"/>
                          </a:solidFill>
                          <a:effectLst/>
                          <a:latin typeface="+mn-lt"/>
                        </a:rPr>
                        <a:t>To achieve energy savings and to avoid excessive heating of the wall units.</a:t>
                      </a:r>
                      <a:endParaRPr lang="en-US" sz="1700" dirty="0">
                        <a:solidFill>
                          <a:schemeClr val="tx1"/>
                        </a:solidFill>
                        <a:effectLst/>
                        <a:latin typeface="+mn-lt"/>
                      </a:endParaRPr>
                    </a:p>
                  </a:txBody>
                  <a:tcPr marL="77584" marR="77584" marT="77584" marB="77584">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1394404">
                <a:tc>
                  <a:txBody>
                    <a:bodyPr/>
                    <a:lstStyle/>
                    <a:p>
                      <a:pPr rtl="0" fontAlgn="t">
                        <a:spcBef>
                          <a:spcPts val="0"/>
                        </a:spcBef>
                        <a:spcAft>
                          <a:spcPts val="0"/>
                        </a:spcAft>
                      </a:pPr>
                      <a:r>
                        <a:rPr lang="en-US" sz="1700" b="0" i="0" u="none" strike="noStrike">
                          <a:solidFill>
                            <a:schemeClr val="tx1"/>
                          </a:solidFill>
                          <a:effectLst/>
                          <a:latin typeface="+mn-lt"/>
                        </a:rPr>
                        <a:t>2,3</a:t>
                      </a:r>
                      <a:endParaRPr lang="en-US" sz="1700">
                        <a:solidFill>
                          <a:schemeClr val="tx1"/>
                        </a:solidFill>
                        <a:effectLst/>
                        <a:latin typeface="+mn-lt"/>
                      </a:endParaRPr>
                    </a:p>
                  </a:txBody>
                  <a:tcPr marL="77584" marR="77584" marT="77584" marB="77584">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a:solidFill>
                            <a:schemeClr val="tx1"/>
                          </a:solidFill>
                          <a:effectLst/>
                          <a:latin typeface="+mn-lt"/>
                        </a:rPr>
                        <a:t>L</a:t>
                      </a:r>
                      <a:endParaRPr lang="en-US" sz="1700">
                        <a:solidFill>
                          <a:schemeClr val="tx1"/>
                        </a:solidFill>
                        <a:effectLst/>
                        <a:latin typeface="+mn-lt"/>
                      </a:endParaRPr>
                    </a:p>
                  </a:txBody>
                  <a:tcPr marL="77584" marR="77584" marT="77584" marB="77584">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chemeClr val="tx1"/>
                          </a:solidFill>
                          <a:effectLst/>
                          <a:latin typeface="+mn-lt"/>
                        </a:rPr>
                        <a:t>Wall units shall be identifiable.</a:t>
                      </a:r>
                      <a:endParaRPr lang="en-US" sz="1700" dirty="0">
                        <a:solidFill>
                          <a:schemeClr val="tx1"/>
                        </a:solidFill>
                        <a:effectLst/>
                        <a:latin typeface="+mn-lt"/>
                      </a:endParaRPr>
                    </a:p>
                  </a:txBody>
                  <a:tcPr marL="77584" marR="77584" marT="77584" marB="77584">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chemeClr val="tx1"/>
                          </a:solidFill>
                          <a:effectLst/>
                          <a:latin typeface="+mn-lt"/>
                        </a:rPr>
                        <a:t>This allows the system to know what information is coming from what wall unit and to provide individual control.</a:t>
                      </a:r>
                      <a:endParaRPr lang="en-US" sz="1700" dirty="0">
                        <a:solidFill>
                          <a:schemeClr val="tx1"/>
                        </a:solidFill>
                        <a:effectLst/>
                        <a:latin typeface="+mn-lt"/>
                      </a:endParaRPr>
                    </a:p>
                  </a:txBody>
                  <a:tcPr marL="77584" marR="77584" marT="77584" marB="77584">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1394404">
                <a:tc>
                  <a:txBody>
                    <a:bodyPr/>
                    <a:lstStyle/>
                    <a:p>
                      <a:pPr rtl="0" fontAlgn="t">
                        <a:spcBef>
                          <a:spcPts val="0"/>
                        </a:spcBef>
                        <a:spcAft>
                          <a:spcPts val="0"/>
                        </a:spcAft>
                      </a:pPr>
                      <a:r>
                        <a:rPr lang="en-US" sz="1700" b="0" i="0" u="none" strike="noStrike" dirty="0">
                          <a:solidFill>
                            <a:schemeClr val="tx1"/>
                          </a:solidFill>
                          <a:effectLst/>
                          <a:latin typeface="+mn-lt"/>
                        </a:rPr>
                        <a:t>11</a:t>
                      </a:r>
                      <a:endParaRPr lang="en-US" sz="1700" dirty="0">
                        <a:solidFill>
                          <a:schemeClr val="tx1"/>
                        </a:solidFill>
                        <a:effectLst/>
                        <a:latin typeface="+mn-lt"/>
                      </a:endParaRPr>
                    </a:p>
                  </a:txBody>
                  <a:tcPr marL="77584" marR="77584" marT="77584" marB="77584">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chemeClr val="tx1"/>
                          </a:solidFill>
                          <a:effectLst/>
                          <a:latin typeface="+mn-lt"/>
                        </a:rPr>
                        <a:t>M</a:t>
                      </a:r>
                      <a:endParaRPr lang="en-US" sz="1700" dirty="0">
                        <a:solidFill>
                          <a:schemeClr val="tx1"/>
                        </a:solidFill>
                        <a:effectLst/>
                        <a:latin typeface="+mn-lt"/>
                      </a:endParaRPr>
                    </a:p>
                  </a:txBody>
                  <a:tcPr marL="77584" marR="77584" marT="77584" marB="77584">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chemeClr val="tx1"/>
                          </a:solidFill>
                          <a:effectLst/>
                          <a:latin typeface="+mn-lt"/>
                        </a:rPr>
                        <a:t>All modules shall transmit at a BPS rate sufficient to relay commands and usage data at the chosen sampling frequency.</a:t>
                      </a:r>
                      <a:endParaRPr lang="en-US" sz="1700" dirty="0">
                        <a:solidFill>
                          <a:schemeClr val="tx1"/>
                        </a:solidFill>
                        <a:effectLst/>
                        <a:latin typeface="+mn-lt"/>
                      </a:endParaRPr>
                    </a:p>
                  </a:txBody>
                  <a:tcPr marL="77584" marR="77584" marT="77584" marB="77584">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700" b="0" i="0" u="none" strike="noStrike" dirty="0">
                          <a:solidFill>
                            <a:schemeClr val="tx1"/>
                          </a:solidFill>
                          <a:effectLst/>
                          <a:latin typeface="+mn-lt"/>
                        </a:rPr>
                        <a:t>In order to have reliable communication, the modules must have an adequate minimum communication rate.</a:t>
                      </a:r>
                      <a:endParaRPr lang="en-US" sz="1700" dirty="0">
                        <a:solidFill>
                          <a:schemeClr val="tx1"/>
                        </a:solidFill>
                        <a:effectLst/>
                        <a:latin typeface="+mn-lt"/>
                      </a:endParaRPr>
                    </a:p>
                  </a:txBody>
                  <a:tcPr marL="77584" marR="77584" marT="77584" marB="77584">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2198688" y="20113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Slide Number Placeholder 2"/>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24980769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Level Diagram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1093" y="1581150"/>
            <a:ext cx="11699478" cy="4129227"/>
          </a:xfrm>
        </p:spPr>
      </p:pic>
      <p:sp>
        <p:nvSpPr>
          <p:cNvPr id="3" name="Slide Number Placeholder 2"/>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32563175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577</TotalTime>
  <Words>3390</Words>
  <Application>Microsoft Office PowerPoint</Application>
  <PresentationFormat>Widescreen</PresentationFormat>
  <Paragraphs>843</Paragraphs>
  <Slides>69</Slides>
  <Notes>69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SimSun</vt:lpstr>
      <vt:lpstr>Arial</vt:lpstr>
      <vt:lpstr>Calibri</vt:lpstr>
      <vt:lpstr>Calibri Light</vt:lpstr>
      <vt:lpstr>Cambria Math</vt:lpstr>
      <vt:lpstr>Times New Roman</vt:lpstr>
      <vt:lpstr>Wingdings 3</vt:lpstr>
      <vt:lpstr>Office Theme</vt:lpstr>
      <vt:lpstr>Energy Management System</vt:lpstr>
      <vt:lpstr>Presentation Overview </vt:lpstr>
      <vt:lpstr>Needs Statement</vt:lpstr>
      <vt:lpstr>Needs &amp; Marketing Requirements</vt:lpstr>
      <vt:lpstr>Engineering Specifications</vt:lpstr>
      <vt:lpstr>Engineering Specifications</vt:lpstr>
      <vt:lpstr>Engineering Specifications</vt:lpstr>
      <vt:lpstr>Engineering Specifications</vt:lpstr>
      <vt:lpstr>Top Level Diagram</vt:lpstr>
      <vt:lpstr>Control Unit</vt:lpstr>
      <vt:lpstr>Remote Outlet Module Concepts</vt:lpstr>
      <vt:lpstr>PLC Concepts</vt:lpstr>
      <vt:lpstr>PLC Selection</vt:lpstr>
      <vt:lpstr>PLC Options</vt:lpstr>
      <vt:lpstr>PLC Rethought</vt:lpstr>
      <vt:lpstr>PLC Rethought</vt:lpstr>
      <vt:lpstr>Main Module</vt:lpstr>
      <vt:lpstr>Data Storage</vt:lpstr>
      <vt:lpstr>Why Choose a Database?</vt:lpstr>
      <vt:lpstr>Database Management System (DBMS)</vt:lpstr>
      <vt:lpstr>Microsoft SQL Server</vt:lpstr>
      <vt:lpstr>MySQL</vt:lpstr>
      <vt:lpstr>PostgreSQL</vt:lpstr>
      <vt:lpstr>SQLite</vt:lpstr>
      <vt:lpstr>MySQL Storage Engine</vt:lpstr>
      <vt:lpstr>Embedded Platform</vt:lpstr>
      <vt:lpstr>Language/Framework</vt:lpstr>
      <vt:lpstr>Hosting</vt:lpstr>
      <vt:lpstr>Remote Outlet Top Level Diagram</vt:lpstr>
      <vt:lpstr>Remote Outlet Hardware Schematic  Connectors and AC to DC Supply</vt:lpstr>
      <vt:lpstr>Remote Outlet Hardware Schematic Power on Reset (POR)</vt:lpstr>
      <vt:lpstr>POR Hardware Results</vt:lpstr>
      <vt:lpstr>Remote Outlet Hardware Schematic Current Sense</vt:lpstr>
      <vt:lpstr>Current Sense Test Results</vt:lpstr>
      <vt:lpstr>Current Sense Hardware Results</vt:lpstr>
      <vt:lpstr>Remote Outlet Hardware Schematic Voltage Sense</vt:lpstr>
      <vt:lpstr>LT Spice Simulations</vt:lpstr>
      <vt:lpstr>Frequency Response</vt:lpstr>
      <vt:lpstr>Voltage Sense Hardware Results</vt:lpstr>
      <vt:lpstr>Remote Outlet Hardware Schematic Line 5V Generation</vt:lpstr>
      <vt:lpstr>Remote Outlet Hardware Schematic  Switching Contol</vt:lpstr>
      <vt:lpstr>Remote Outlet Hardware Prototype</vt:lpstr>
      <vt:lpstr>Remote Outlet Firmware Design</vt:lpstr>
      <vt:lpstr>Remote Outlet Firmware Design</vt:lpstr>
      <vt:lpstr>PLC Design</vt:lpstr>
      <vt:lpstr>PLC Amplifier Schematic</vt:lpstr>
      <vt:lpstr>PLC Power Supply</vt:lpstr>
      <vt:lpstr>PLC Coupling</vt:lpstr>
      <vt:lpstr>PLC Final Selection</vt:lpstr>
      <vt:lpstr>PLC Single Board Demonstration</vt:lpstr>
      <vt:lpstr>PLC Dev Board</vt:lpstr>
      <vt:lpstr>Database Overview</vt:lpstr>
      <vt:lpstr>Database UML Diagram</vt:lpstr>
      <vt:lpstr>Expected Row/Table Sizes</vt:lpstr>
      <vt:lpstr>Data Compression</vt:lpstr>
      <vt:lpstr>Data Compression</vt:lpstr>
      <vt:lpstr>Web App – Overall Design</vt:lpstr>
      <vt:lpstr>Web App - Communication</vt:lpstr>
      <vt:lpstr>Web App - User Interface Design</vt:lpstr>
      <vt:lpstr>Web App - User Interface Design</vt:lpstr>
      <vt:lpstr>Web App - User Interface Design</vt:lpstr>
      <vt:lpstr>Web App - User Interface Design</vt:lpstr>
      <vt:lpstr>Bill of Materials</vt:lpstr>
      <vt:lpstr>Risks</vt:lpstr>
      <vt:lpstr>Risks</vt:lpstr>
      <vt:lpstr>Testing</vt:lpstr>
      <vt:lpstr>Testing</vt:lpstr>
      <vt:lpstr>Testing</vt:lpstr>
      <vt:lpstr>Thanks!</vt:lpstr>
    </vt:vector>
  </TitlesOfParts>
  <Company>Rochester Institute of Technology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McLaughlin</dc:creator>
  <cp:lastModifiedBy>Donald MacIntyre</cp:lastModifiedBy>
  <cp:revision>59</cp:revision>
  <cp:lastPrinted>2015-09-14T21:21:50Z</cp:lastPrinted>
  <dcterms:created xsi:type="dcterms:W3CDTF">2015-09-08T23:02:16Z</dcterms:created>
  <dcterms:modified xsi:type="dcterms:W3CDTF">2015-09-14T23:48:50Z</dcterms:modified>
</cp:coreProperties>
</file>